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5" r:id="rId1"/>
  </p:sldMasterIdLst>
  <p:notesMasterIdLst>
    <p:notesMasterId r:id="rId72"/>
  </p:notesMasterIdLst>
  <p:handoutMasterIdLst>
    <p:handoutMasterId r:id="rId73"/>
  </p:handoutMasterIdLst>
  <p:sldIdLst>
    <p:sldId id="370" r:id="rId2"/>
    <p:sldId id="365" r:id="rId3"/>
    <p:sldId id="386" r:id="rId4"/>
    <p:sldId id="316" r:id="rId5"/>
    <p:sldId id="387" r:id="rId6"/>
    <p:sldId id="320" r:id="rId7"/>
    <p:sldId id="388" r:id="rId8"/>
    <p:sldId id="362" r:id="rId9"/>
    <p:sldId id="391" r:id="rId10"/>
    <p:sldId id="339" r:id="rId11"/>
    <p:sldId id="392" r:id="rId12"/>
    <p:sldId id="366" r:id="rId13"/>
    <p:sldId id="344" r:id="rId14"/>
    <p:sldId id="397" r:id="rId15"/>
    <p:sldId id="372" r:id="rId16"/>
    <p:sldId id="398" r:id="rId17"/>
    <p:sldId id="343" r:id="rId18"/>
    <p:sldId id="396" r:id="rId19"/>
    <p:sldId id="329" r:id="rId20"/>
    <p:sldId id="399" r:id="rId21"/>
    <p:sldId id="367" r:id="rId22"/>
    <p:sldId id="400" r:id="rId23"/>
    <p:sldId id="338" r:id="rId24"/>
    <p:sldId id="402" r:id="rId25"/>
    <p:sldId id="349" r:id="rId26"/>
    <p:sldId id="403" r:id="rId27"/>
    <p:sldId id="330" r:id="rId28"/>
    <p:sldId id="404" r:id="rId29"/>
    <p:sldId id="385" r:id="rId30"/>
    <p:sldId id="332" r:id="rId31"/>
    <p:sldId id="406" r:id="rId32"/>
    <p:sldId id="373" r:id="rId33"/>
    <p:sldId id="407" r:id="rId34"/>
    <p:sldId id="383" r:id="rId35"/>
    <p:sldId id="405" r:id="rId36"/>
    <p:sldId id="333" r:id="rId37"/>
    <p:sldId id="408" r:id="rId38"/>
    <p:sldId id="374" r:id="rId39"/>
    <p:sldId id="375" r:id="rId40"/>
    <p:sldId id="410" r:id="rId41"/>
    <p:sldId id="376" r:id="rId42"/>
    <p:sldId id="411" r:id="rId43"/>
    <p:sldId id="355" r:id="rId44"/>
    <p:sldId id="412" r:id="rId45"/>
    <p:sldId id="413" r:id="rId46"/>
    <p:sldId id="439" r:id="rId47"/>
    <p:sldId id="441" r:id="rId48"/>
    <p:sldId id="414" r:id="rId49"/>
    <p:sldId id="427" r:id="rId50"/>
    <p:sldId id="442" r:id="rId51"/>
    <p:sldId id="416" r:id="rId52"/>
    <p:sldId id="417" r:id="rId53"/>
    <p:sldId id="443" r:id="rId54"/>
    <p:sldId id="418" r:id="rId55"/>
    <p:sldId id="429" r:id="rId56"/>
    <p:sldId id="419" r:id="rId57"/>
    <p:sldId id="430" r:id="rId58"/>
    <p:sldId id="420" r:id="rId59"/>
    <p:sldId id="431" r:id="rId60"/>
    <p:sldId id="421" r:id="rId61"/>
    <p:sldId id="432" r:id="rId62"/>
    <p:sldId id="422" r:id="rId63"/>
    <p:sldId id="433" r:id="rId64"/>
    <p:sldId id="423" r:id="rId65"/>
    <p:sldId id="434" r:id="rId66"/>
    <p:sldId id="424" r:id="rId67"/>
    <p:sldId id="435" r:id="rId68"/>
    <p:sldId id="425" r:id="rId69"/>
    <p:sldId id="436" r:id="rId70"/>
    <p:sldId id="438" r:id="rId71"/>
  </p:sldIdLst>
  <p:sldSz cx="9144000" cy="6858000" type="screen4x3"/>
  <p:notesSz cx="6858000" cy="91440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umimoji="1"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umimoji="1"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umimoji="1"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umimoji="1"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/>
    <p:restoredTop sz="94643"/>
  </p:normalViewPr>
  <p:slideViewPr>
    <p:cSldViewPr snapToGrid="0">
      <p:cViewPr varScale="1">
        <p:scale>
          <a:sx n="116" d="100"/>
          <a:sy n="116" d="100"/>
        </p:scale>
        <p:origin x="200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98" d="100"/>
        <a:sy n="98" d="100"/>
      </p:scale>
      <p:origin x="0" y="90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1BDD1DB-C67D-D149-A247-1723EE30901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01943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テキストの書式設定</a:t>
            </a:r>
            <a:endParaRPr lang="en-US" altLang="ja-JP"/>
          </a:p>
          <a:p>
            <a:pPr lvl="1"/>
            <a:r>
              <a:rPr lang="ja-JP" altLang="en-US"/>
              <a:t>第</a:t>
            </a:r>
            <a:r>
              <a:rPr lang="en-US" altLang="ja-JP"/>
              <a:t> 2 </a:t>
            </a:r>
            <a:r>
              <a:rPr lang="ja-JP" altLang="en-US"/>
              <a:t>レベル</a:t>
            </a:r>
            <a:endParaRPr lang="en-US" altLang="ja-JP"/>
          </a:p>
          <a:p>
            <a:pPr lvl="2"/>
            <a:r>
              <a:rPr lang="ja-JP" altLang="en-US"/>
              <a:t>第</a:t>
            </a:r>
            <a:r>
              <a:rPr lang="en-US" altLang="ja-JP"/>
              <a:t> 3 </a:t>
            </a:r>
            <a:r>
              <a:rPr lang="ja-JP" altLang="en-US"/>
              <a:t>レベル</a:t>
            </a:r>
            <a:endParaRPr lang="en-US" altLang="ja-JP"/>
          </a:p>
          <a:p>
            <a:pPr lvl="3"/>
            <a:r>
              <a:rPr lang="ja-JP" altLang="en-US"/>
              <a:t>第</a:t>
            </a:r>
            <a:r>
              <a:rPr lang="en-US" altLang="ja-JP"/>
              <a:t> 4 </a:t>
            </a:r>
            <a:r>
              <a:rPr lang="ja-JP" altLang="en-US"/>
              <a:t>レベル</a:t>
            </a:r>
            <a:endParaRPr lang="en-US" altLang="ja-JP"/>
          </a:p>
          <a:p>
            <a:pPr lvl="4"/>
            <a:r>
              <a:rPr lang="ja-JP" altLang="en-US"/>
              <a:t>第</a:t>
            </a:r>
            <a:r>
              <a:rPr lang="en-US" altLang="ja-JP"/>
              <a:t> 5 </a:t>
            </a:r>
            <a:r>
              <a:rPr lang="ja-JP" altLang="en-US"/>
              <a:t>レベル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E30739E-8B98-EE4A-9650-B465EE8ACEC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111911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90BFF-A8EF-A14D-BFCE-BA55EC213E2B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72125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0AACD-0DEE-9244-A25C-2BEEDF79B3C7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47130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25ED6-4FB4-DD47-88B6-8357225C3A3B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54690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628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625ED6-4FB4-DD47-88B6-8357225C3A3B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67544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タイトル、テキスト、クリップアー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クリップアート プレースホルダ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ja-JP" altLang="en-US" noProof="0"/>
              <a:t>アイコンをクリックしてクリップアートを追加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BB980D-173E-D346-8F96-FBB0EAB3644D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0425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8BDF-15B6-9946-B150-E8A3F612B60A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3750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25ED6-4FB4-DD47-88B6-8357225C3A3B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3677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6235-5A06-8E4E-9AF2-D2A5B0E6B6B2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05358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31003-FBA7-4144-9224-9E226A93557A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73766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8AEE1-E804-4048-8998-8424D53D8616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67873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32566-60E2-DD43-9473-8AF2EE643432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20038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6E0C-1A16-0543-B6D3-F1DE4ADE5EFE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4389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プレースホルダーまでドラッグするかアイコンをクリックして図を追加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25ED6-4FB4-DD47-88B6-8357225C3A3B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98623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fld id="{CD625ED6-4FB4-DD47-88B6-8357225C3A3B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680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4400" b="1" kern="1200">
          <a:solidFill>
            <a:schemeClr val="tx1"/>
          </a:solidFill>
          <a:latin typeface="メイリオ"/>
          <a:ea typeface="メイリオ"/>
          <a:cs typeface="メイリオ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メイリオ"/>
          <a:ea typeface="メイリオ"/>
          <a:cs typeface="メイリオ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メイリオ"/>
          <a:ea typeface="メイリオ"/>
          <a:cs typeface="メイリオ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メイリオ"/>
          <a:ea typeface="メイリオ"/>
          <a:cs typeface="メイリオ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メイリオ"/>
          <a:ea typeface="メイリオ"/>
          <a:cs typeface="メイリオ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メイリオ"/>
          <a:ea typeface="メイリオ"/>
          <a:cs typeface="メイリオ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file://localhost/Users/naru/Dropbox/Lecture/itc09/2005-10-14_small.mov" TargetMode="External"/><Relationship Id="rId7" Type="http://schemas.openxmlformats.org/officeDocument/2006/relationships/image" Target="../media/image10.png"/><Relationship Id="rId2" Type="http://schemas.openxmlformats.org/officeDocument/2006/relationships/video" Target="file://localhost/Users/naru/Dropbox/Lecture/itc09/2005-10-01_small.mov" TargetMode="External"/><Relationship Id="rId1" Type="http://schemas.microsoft.com/office/2007/relationships/media" Target="file://localhost/Users/naru/Dropbox/Lecture/itc09/2005-10-01_small.mov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5.xml"/><Relationship Id="rId4" Type="http://schemas.openxmlformats.org/officeDocument/2006/relationships/video" Target="file://localhost/Users/naru/Dropbox/Lecture/itc09/2005-10-14_small.mov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file://localhost/Users/naru/Dropbox/Lecture/ITC09/2005-10-14_small.mov" TargetMode="External"/><Relationship Id="rId7" Type="http://schemas.openxmlformats.org/officeDocument/2006/relationships/image" Target="../media/image12.png"/><Relationship Id="rId2" Type="http://schemas.openxmlformats.org/officeDocument/2006/relationships/video" Target="file://localhost/Users/naru/Dropbox/Lecture/ITC09/2005-10-01_small.mov" TargetMode="External"/><Relationship Id="rId1" Type="http://schemas.microsoft.com/office/2007/relationships/media" Target="file://localhost/Users/naru/Dropbox/Lecture/ITC09/2005-10-01_small.mov" TargetMode="Externa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5.xml"/><Relationship Id="rId4" Type="http://schemas.openxmlformats.org/officeDocument/2006/relationships/video" Target="file://localhost/Users/naru/Dropbox/Lecture/ITC09/2005-10-14_small.mov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altLang="ja-JP" dirty="0"/>
              <a:t>ITC09</a:t>
            </a:r>
            <a:br>
              <a:rPr lang="en-US" altLang="ja-JP" dirty="0"/>
            </a:br>
            <a:r>
              <a:rPr lang="en-US" altLang="ja-JP" dirty="0"/>
              <a:t>Fundamental Data Analysis</a:t>
            </a:r>
            <a:br>
              <a:rPr lang="en-US" altLang="ja-JP" dirty="0"/>
            </a:br>
            <a:r>
              <a:rPr lang="en-US" altLang="ja-JP" dirty="0"/>
              <a:t>in Lunar and Planetary Explorations</a:t>
            </a:r>
            <a:br>
              <a:rPr lang="en-US" altLang="ja-JP" dirty="0">
                <a:latin typeface="メイリオ" charset="0"/>
                <a:ea typeface="メイリオ" charset="0"/>
                <a:cs typeface="メイリオ" charset="0"/>
              </a:rPr>
            </a:br>
            <a:br>
              <a:rPr lang="en-US" altLang="ja-JP" dirty="0">
                <a:latin typeface="メイリオ" charset="0"/>
                <a:ea typeface="メイリオ" charset="0"/>
                <a:cs typeface="メイリオ" charset="0"/>
              </a:rPr>
            </a:br>
            <a:r>
              <a:rPr lang="en-US" altLang="ja-JP" dirty="0">
                <a:latin typeface="メイリオ" charset="0"/>
                <a:ea typeface="メイリオ" charset="0"/>
                <a:cs typeface="メイリオ" charset="0"/>
              </a:rPr>
              <a:t>SPICE toolkit tutorial part 5</a:t>
            </a:r>
            <a:br>
              <a:rPr lang="en-US" altLang="ja-JP" dirty="0">
                <a:latin typeface="メイリオ" charset="0"/>
                <a:ea typeface="メイリオ" charset="0"/>
                <a:cs typeface="メイリオ" charset="0"/>
              </a:rPr>
            </a:br>
            <a:r>
              <a:rPr lang="en-US" altLang="ja-JP" sz="3100" dirty="0" err="1">
                <a:latin typeface="メイリオ" charset="0"/>
                <a:ea typeface="メイリオ" charset="0"/>
                <a:cs typeface="メイリオ" charset="0"/>
              </a:rPr>
              <a:t>plate_renderer</a:t>
            </a:r>
            <a:r>
              <a:rPr lang="en-US" altLang="ja-JP" sz="3100" dirty="0">
                <a:latin typeface="メイリオ" charset="0"/>
                <a:ea typeface="メイリオ" charset="0"/>
                <a:cs typeface="メイリオ" charset="0"/>
              </a:rPr>
              <a:t> with </a:t>
            </a:r>
            <a:r>
              <a:rPr lang="en-US" altLang="ja-JP" sz="3100" dirty="0" err="1">
                <a:latin typeface="メイリオ" charset="0"/>
                <a:ea typeface="メイリオ" charset="0"/>
                <a:cs typeface="メイリオ" charset="0"/>
              </a:rPr>
              <a:t>DSKsubsystem</a:t>
            </a:r>
            <a:endParaRPr lang="ja-JP" altLang="en-US" sz="31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5267325"/>
            <a:ext cx="6400800" cy="742950"/>
          </a:xfrm>
        </p:spPr>
        <p:txBody>
          <a:bodyPr rtlCol="0">
            <a:normAutofit/>
          </a:bodyPr>
          <a:lstStyle/>
          <a:p>
            <a:pPr algn="r" fontAlgn="auto">
              <a:spcAft>
                <a:spcPts val="0"/>
              </a:spcAft>
              <a:buFont typeface="Arial"/>
              <a:buNone/>
              <a:defRPr/>
            </a:pPr>
            <a:r>
              <a:rPr lang="en-US" altLang="ja-JP" dirty="0"/>
              <a:t>N. Hirata</a:t>
            </a:r>
          </a:p>
        </p:txBody>
      </p:sp>
    </p:spTree>
    <p:extLst>
      <p:ext uri="{BB962C8B-B14F-4D97-AF65-F5344CB8AC3E}">
        <p14:creationId xmlns:p14="http://schemas.microsoft.com/office/powerpoint/2010/main" val="726008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/>
              <a:t>AMICA images at HAYABUSA Project Science Data Archive</a:t>
            </a:r>
            <a:endParaRPr lang="ja-JP" altLang="en-US"/>
          </a:p>
        </p:txBody>
      </p:sp>
      <p:sp>
        <p:nvSpPr>
          <p:cNvPr id="67587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ja-JP"/>
              <a:t>Raw data in FITS format and thumbnail in jpeg format</a:t>
            </a:r>
          </a:p>
          <a:p>
            <a:r>
              <a:rPr lang="en-US" altLang="ja-JP"/>
              <a:t>Categorized by operation periods</a:t>
            </a:r>
          </a:p>
          <a:p>
            <a:pPr lvl="1"/>
            <a:r>
              <a:rPr lang="en-US" altLang="ja-JP"/>
              <a:t>Cruise Phase (star observations)</a:t>
            </a:r>
          </a:p>
          <a:p>
            <a:pPr lvl="1"/>
            <a:r>
              <a:rPr lang="en-US" altLang="ja-JP"/>
              <a:t>Earth swingby (Moon and Earth) </a:t>
            </a:r>
          </a:p>
          <a:p>
            <a:pPr lvl="1"/>
            <a:r>
              <a:rPr lang="en-US" altLang="ja-JP"/>
              <a:t>Gate position phase (distance ~20 km)</a:t>
            </a:r>
          </a:p>
          <a:p>
            <a:pPr lvl="1"/>
            <a:r>
              <a:rPr lang="en-US" altLang="ja-JP"/>
              <a:t>Home position phase (distance ~ 7 km)</a:t>
            </a:r>
          </a:p>
          <a:p>
            <a:pPr lvl="2"/>
            <a:r>
              <a:rPr lang="en-US" altLang="ja-JP"/>
              <a:t>all rotation phase coverage, observations at the opposition, of polar regions, and at optional phase angles</a:t>
            </a:r>
          </a:p>
          <a:p>
            <a:pPr lvl="2"/>
            <a:r>
              <a:rPr lang="en-US" altLang="ja-JP"/>
              <a:t>color (multiband) observations</a:t>
            </a:r>
          </a:p>
          <a:p>
            <a:pPr lvl="2"/>
            <a:r>
              <a:rPr lang="en-US" altLang="ja-JP"/>
              <a:t>close-ups in the later half of this phase</a:t>
            </a:r>
          </a:p>
          <a:p>
            <a:pPr lvl="1"/>
            <a:r>
              <a:rPr lang="en-US" altLang="ja-JP"/>
              <a:t>Decent and Touching down (distance &lt;4 km)</a:t>
            </a:r>
          </a:p>
          <a:p>
            <a:pPr lvl="2"/>
            <a:r>
              <a:rPr lang="en-US" altLang="ja-JP"/>
              <a:t>close-ups</a:t>
            </a:r>
          </a:p>
          <a:p>
            <a:pPr lvl="1"/>
            <a:r>
              <a:rPr lang="en-US" altLang="ja-JP"/>
              <a:t>Calibration</a:t>
            </a:r>
            <a:endParaRPr lang="en-US" altLang="ja-JP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8BDF-15B6-9946-B150-E8A3F612B60A}" type="slidenum">
              <a:rPr lang="en-US" altLang="ja-JP" smtClean="0"/>
              <a:pPr/>
              <a:t>10</a:t>
            </a:fld>
            <a:endParaRPr lang="en-US" altLang="ja-JP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/>
              <a:t>AMICA images at HAYABUSA Project Science Data Archive</a:t>
            </a:r>
            <a:endParaRPr lang="ja-JP" altLang="en-US"/>
          </a:p>
        </p:txBody>
      </p:sp>
      <p:sp>
        <p:nvSpPr>
          <p:cNvPr id="26626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ja-JP"/>
              <a:t>FITS</a:t>
            </a:r>
            <a:r>
              <a:rPr lang="ja-JP" altLang="en-US"/>
              <a:t>形式の元データと</a:t>
            </a:r>
            <a:r>
              <a:rPr lang="en-US" altLang="ja-JP"/>
              <a:t>jpeg</a:t>
            </a:r>
            <a:r>
              <a:rPr lang="ja-JP" altLang="en-US"/>
              <a:t>形式のサムネイル画像</a:t>
            </a:r>
            <a:endParaRPr lang="en-US" altLang="ja-JP"/>
          </a:p>
          <a:p>
            <a:r>
              <a:rPr lang="ja-JP" altLang="en-US"/>
              <a:t>撮像時期によって分類</a:t>
            </a:r>
            <a:endParaRPr lang="en-US" altLang="ja-JP"/>
          </a:p>
          <a:p>
            <a:pPr lvl="1"/>
            <a:r>
              <a:rPr lang="ja-JP" altLang="en-US"/>
              <a:t>クルージングフェイズ（恒星撮像など）</a:t>
            </a:r>
            <a:endParaRPr lang="en-US" altLang="ja-JP"/>
          </a:p>
          <a:p>
            <a:pPr lvl="1"/>
            <a:r>
              <a:rPr lang="ja-JP" altLang="en-US"/>
              <a:t>地球スイングバイ（月，地球）</a:t>
            </a:r>
            <a:endParaRPr lang="en-US" altLang="ja-JP"/>
          </a:p>
          <a:p>
            <a:pPr lvl="1"/>
            <a:r>
              <a:rPr lang="ja-JP" altLang="en-US"/>
              <a:t>ゲートポジション（距離</a:t>
            </a:r>
            <a:r>
              <a:rPr lang="en-US" altLang="ja-JP"/>
              <a:t>~20km</a:t>
            </a:r>
            <a:r>
              <a:rPr lang="ja-JP" altLang="en-US"/>
              <a:t>）</a:t>
            </a:r>
            <a:endParaRPr lang="en-US" altLang="ja-JP"/>
          </a:p>
          <a:p>
            <a:pPr lvl="1"/>
            <a:r>
              <a:rPr lang="ja-JP" altLang="en-US"/>
              <a:t>ホームポジション（距離</a:t>
            </a:r>
            <a:r>
              <a:rPr lang="en-US" altLang="ja-JP"/>
              <a:t>~7km</a:t>
            </a:r>
            <a:r>
              <a:rPr lang="ja-JP" altLang="en-US"/>
              <a:t>）</a:t>
            </a:r>
            <a:endParaRPr lang="en-US" altLang="ja-JP"/>
          </a:p>
          <a:p>
            <a:pPr lvl="2"/>
            <a:r>
              <a:rPr lang="ja-JP" altLang="en-US"/>
              <a:t>全周撮像，衝条件，極方向移動，位相角変更</a:t>
            </a:r>
            <a:endParaRPr lang="en-US" altLang="ja-JP"/>
          </a:p>
          <a:p>
            <a:pPr lvl="2"/>
            <a:r>
              <a:rPr lang="ja-JP" altLang="en-US"/>
              <a:t>カラー撮像</a:t>
            </a:r>
            <a:endParaRPr lang="en-US" altLang="ja-JP"/>
          </a:p>
          <a:p>
            <a:pPr lvl="2"/>
            <a:r>
              <a:rPr lang="ja-JP" altLang="en-US"/>
              <a:t>後期の一部はクローズアップもあり</a:t>
            </a:r>
            <a:endParaRPr lang="en-US" altLang="ja-JP"/>
          </a:p>
          <a:p>
            <a:pPr lvl="1"/>
            <a:r>
              <a:rPr lang="ja-JP" altLang="en-US"/>
              <a:t>降下，タッチダウン時（距離</a:t>
            </a:r>
            <a:r>
              <a:rPr lang="en-US" altLang="ja-JP"/>
              <a:t>&lt;4km</a:t>
            </a:r>
            <a:r>
              <a:rPr lang="ja-JP" altLang="en-US"/>
              <a:t>）</a:t>
            </a:r>
            <a:endParaRPr lang="en-US" altLang="ja-JP"/>
          </a:p>
          <a:p>
            <a:pPr lvl="2"/>
            <a:r>
              <a:rPr lang="ja-JP" altLang="en-US"/>
              <a:t>クローズアップ</a:t>
            </a:r>
            <a:endParaRPr lang="en-US" altLang="ja-JP"/>
          </a:p>
          <a:p>
            <a:pPr lvl="1"/>
            <a:r>
              <a:rPr lang="en-US"/>
              <a:t>較正</a:t>
            </a:r>
            <a:r>
              <a:rPr lang="ja-JP" altLang="en-US"/>
              <a:t>観測</a:t>
            </a:r>
            <a:endParaRPr lang="en-US" altLang="ja-JP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A344-DE70-894F-B4B1-A668E2A04744}" type="slidenum">
              <a:rPr lang="en-US" altLang="ja-JP" smtClean="0"/>
              <a:pPr/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5913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/>
              <a:t>FITS image format</a:t>
            </a:r>
            <a:br>
              <a:rPr lang="en-US" altLang="ja-JP"/>
            </a:br>
            <a:r>
              <a:rPr lang="en-US" altLang="ja-JP"/>
              <a:t>http://fits.gsfc.nasa.gov/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ja-JP"/>
              <a:t>Flexible Image Transport System</a:t>
            </a:r>
          </a:p>
          <a:p>
            <a:r>
              <a:rPr lang="en-US" altLang="ja-JP"/>
              <a:t>The standard data format used in astronomy and small body explorations</a:t>
            </a:r>
          </a:p>
          <a:p>
            <a:r>
              <a:rPr lang="en-US" altLang="ja-JP"/>
              <a:t>Used for the transport, analysis, and archival storage of scientific data sets</a:t>
            </a:r>
          </a:p>
          <a:p>
            <a:pPr lvl="1"/>
            <a:r>
              <a:rPr lang="en-US" altLang="ja-JP"/>
              <a:t>Multi-dimensional arrays: 1D spectra, 2D images, 3D+ data cubes</a:t>
            </a:r>
          </a:p>
          <a:p>
            <a:pPr lvl="1"/>
            <a:r>
              <a:rPr lang="en-US" altLang="ja-JP"/>
              <a:t>Tables containing rows and columns of information</a:t>
            </a:r>
          </a:p>
          <a:p>
            <a:r>
              <a:rPr lang="en-US" altLang="ja-JP"/>
              <a:t>Fix-sized text header providing metadata</a:t>
            </a:r>
          </a:p>
          <a:p>
            <a:pPr lvl="1"/>
            <a:r>
              <a:rPr lang="en-US" altLang="ja-JP"/>
              <a:t>Unit size: 2880 byte</a:t>
            </a:r>
          </a:p>
          <a:p>
            <a:pPr lvl="1"/>
            <a:r>
              <a:rPr lang="en-US" altLang="ja-JP"/>
              <a:t>“key = value” style</a:t>
            </a:r>
            <a:endParaRPr lang="en-US" altLang="ja-JP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8BDF-15B6-9946-B150-E8A3F612B60A}" type="slidenum">
              <a:rPr lang="en-US" altLang="ja-JP" smtClean="0"/>
              <a:pPr/>
              <a:t>12</a:t>
            </a:fld>
            <a:endParaRPr lang="en-US" altLang="ja-JP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/>
              <a:t>ds9:standard viewer for FITS images</a:t>
            </a:r>
            <a:endParaRPr lang="ja-JP" altLang="en-US"/>
          </a:p>
        </p:txBody>
      </p:sp>
      <p:sp>
        <p:nvSpPr>
          <p:cNvPr id="72707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ja-JP" dirty="0"/>
              <a:t>http://ds9.si.edu/site/</a:t>
            </a:r>
            <a:r>
              <a:rPr lang="en-US" altLang="ja-JP" dirty="0" err="1"/>
              <a:t>Home.html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Origin of the image coordinate in ds9/FITS is the lower left corner</a:t>
            </a:r>
          </a:p>
          <a:p>
            <a:pPr lvl="1"/>
            <a:r>
              <a:rPr lang="en-US" altLang="ja-JP" dirty="0"/>
              <a:t>Most other cases: the upper left corner</a:t>
            </a:r>
          </a:p>
          <a:p>
            <a:pPr lvl="1"/>
            <a:r>
              <a:rPr lang="en-US" altLang="ja-JP" dirty="0"/>
              <a:t>AMICA: the upper left corner</a:t>
            </a:r>
          </a:p>
          <a:p>
            <a:pPr lvl="1"/>
            <a:r>
              <a:rPr lang="en-US" altLang="ja-JP" dirty="0"/>
              <a:t>Zoom&gt;Invert Y to change the AMICA style</a:t>
            </a:r>
          </a:p>
          <a:p>
            <a:r>
              <a:rPr lang="en-US" altLang="ja-JP" dirty="0"/>
              <a:t>Hayabusa was placed on the ecliptic plane</a:t>
            </a:r>
          </a:p>
          <a:p>
            <a:pPr lvl="1"/>
            <a:r>
              <a:rPr lang="en-US" altLang="ja-JP" dirty="0"/>
              <a:t>Zoom&gt;Rotate 270° to make the ecliptic north up</a:t>
            </a:r>
          </a:p>
          <a:p>
            <a:pPr lvl="1"/>
            <a:r>
              <a:rPr lang="en-US" altLang="ja-JP" dirty="0"/>
              <a:t>So-called “the sea otter” direction</a:t>
            </a:r>
          </a:p>
          <a:p>
            <a:r>
              <a:rPr lang="en-US" altLang="ja-JP" dirty="0"/>
              <a:t>Itokawa rotation is reversed</a:t>
            </a:r>
          </a:p>
          <a:p>
            <a:pPr lvl="1"/>
            <a:r>
              <a:rPr lang="en-US" altLang="ja-JP" dirty="0"/>
              <a:t>The north pole of Itokawa points to the ecliptic south</a:t>
            </a:r>
          </a:p>
          <a:p>
            <a:pPr lvl="1"/>
            <a:r>
              <a:rPr lang="en-US" altLang="ja-JP" dirty="0"/>
              <a:t>Zoom&gt;Rotate 90° to make </a:t>
            </a:r>
            <a:r>
              <a:rPr lang="en-US" altLang="ja-JP" dirty="0" err="1"/>
              <a:t>Itokawa’s</a:t>
            </a:r>
            <a:r>
              <a:rPr lang="en-US" altLang="ja-JP" dirty="0"/>
              <a:t> north up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8BDF-15B6-9946-B150-E8A3F612B60A}" type="slidenum">
              <a:rPr lang="en-US" altLang="ja-JP" smtClean="0"/>
              <a:pPr/>
              <a:t>13</a:t>
            </a:fld>
            <a:endParaRPr lang="en-US" altLang="ja-JP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ds9</a:t>
            </a:r>
            <a:r>
              <a:rPr lang="ja-JP" altLang="en-US"/>
              <a:t>による</a:t>
            </a:r>
            <a:r>
              <a:rPr lang="en-US" altLang="ja-JP"/>
              <a:t>AMICA</a:t>
            </a:r>
            <a:r>
              <a:rPr lang="ja-JP" altLang="en-US"/>
              <a:t>画像の閲覧</a:t>
            </a:r>
          </a:p>
        </p:txBody>
      </p:sp>
      <p:sp>
        <p:nvSpPr>
          <p:cNvPr id="31746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ja-JP" dirty="0"/>
              <a:t>http://ds9.si.edu/site/</a:t>
            </a:r>
            <a:r>
              <a:rPr lang="en-US" altLang="ja-JP" dirty="0" err="1"/>
              <a:t>Home.html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ds9/FITS</a:t>
            </a:r>
            <a:r>
              <a:rPr lang="ja-JP" altLang="en-US" dirty="0"/>
              <a:t>の場合，画像座標の原点は左下に来る</a:t>
            </a:r>
            <a:endParaRPr lang="en-US" altLang="ja-JP" dirty="0"/>
          </a:p>
          <a:p>
            <a:pPr lvl="1"/>
            <a:r>
              <a:rPr lang="ja-JP" altLang="en-US" dirty="0"/>
              <a:t>一般には左上を原点とするソフト，データの方が多い</a:t>
            </a:r>
            <a:endParaRPr lang="en-US" altLang="ja-JP" dirty="0"/>
          </a:p>
          <a:p>
            <a:pPr lvl="1"/>
            <a:r>
              <a:rPr lang="en-US" altLang="ja-JP" dirty="0"/>
              <a:t>AMICA</a:t>
            </a:r>
            <a:r>
              <a:rPr lang="ja-JP" altLang="en-US" dirty="0"/>
              <a:t>の画像座標系も左上原点</a:t>
            </a:r>
            <a:endParaRPr lang="en-US" altLang="ja-JP" dirty="0"/>
          </a:p>
          <a:p>
            <a:pPr lvl="1"/>
            <a:r>
              <a:rPr lang="en-US" altLang="ja-JP" dirty="0"/>
              <a:t>Zoom&gt;Invert Y</a:t>
            </a:r>
            <a:r>
              <a:rPr lang="ja-JP" altLang="en-US" dirty="0"/>
              <a:t>とすることで左上原点になる</a:t>
            </a:r>
            <a:endParaRPr lang="en-US" altLang="ja-JP" dirty="0"/>
          </a:p>
          <a:p>
            <a:r>
              <a:rPr lang="ja-JP" altLang="en-US" dirty="0"/>
              <a:t>はやぶさは</a:t>
            </a:r>
            <a:r>
              <a:rPr lang="en-US" altLang="ja-JP" dirty="0"/>
              <a:t>Itokawa</a:t>
            </a:r>
            <a:r>
              <a:rPr lang="ja-JP" altLang="en-US" dirty="0"/>
              <a:t>の自転面（</a:t>
            </a:r>
            <a:r>
              <a:rPr lang="en-US" altLang="ja-JP" dirty="0"/>
              <a:t>〜</a:t>
            </a:r>
            <a:r>
              <a:rPr lang="ja-JP" altLang="en-US" dirty="0"/>
              <a:t>黄道面）上で観測</a:t>
            </a:r>
            <a:endParaRPr lang="en-US" altLang="ja-JP" dirty="0"/>
          </a:p>
          <a:p>
            <a:pPr lvl="1"/>
            <a:r>
              <a:rPr lang="en-US" altLang="ja-JP" dirty="0"/>
              <a:t>Zoom&gt;Rotate 270°</a:t>
            </a:r>
            <a:r>
              <a:rPr lang="ja-JP" altLang="en-US" dirty="0"/>
              <a:t>とすることで「北」が上になる</a:t>
            </a:r>
            <a:endParaRPr lang="en-US" altLang="ja-JP" dirty="0"/>
          </a:p>
          <a:p>
            <a:pPr lvl="1"/>
            <a:r>
              <a:rPr lang="ja-JP" altLang="en-US" dirty="0"/>
              <a:t>いわゆる「ラッコ」に見える向き</a:t>
            </a:r>
            <a:endParaRPr lang="en-US" altLang="ja-JP" dirty="0"/>
          </a:p>
          <a:p>
            <a:r>
              <a:rPr lang="en-US" altLang="ja-JP" dirty="0"/>
              <a:t>Itokawa</a:t>
            </a:r>
            <a:r>
              <a:rPr lang="ja-JP" altLang="en-US" dirty="0"/>
              <a:t>は逆行自転</a:t>
            </a:r>
            <a:endParaRPr lang="en-US" altLang="ja-JP" dirty="0"/>
          </a:p>
          <a:p>
            <a:pPr lvl="1"/>
            <a:r>
              <a:rPr lang="en-US" altLang="ja-JP" dirty="0"/>
              <a:t>Itokawa</a:t>
            </a:r>
            <a:r>
              <a:rPr lang="ja-JP" altLang="en-US" dirty="0"/>
              <a:t>の北極は下向き</a:t>
            </a:r>
            <a:endParaRPr lang="en-US" altLang="ja-JP" dirty="0"/>
          </a:p>
          <a:p>
            <a:pPr lvl="1"/>
            <a:r>
              <a:rPr lang="en-US" altLang="ja-JP" dirty="0"/>
              <a:t>Itokawa</a:t>
            </a:r>
            <a:r>
              <a:rPr lang="ja-JP" altLang="en-US" dirty="0"/>
              <a:t>の北を上にするには</a:t>
            </a:r>
            <a:r>
              <a:rPr lang="en-US" altLang="ja-JP" dirty="0"/>
              <a:t>rotate 90°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A344-DE70-894F-B4B1-A668E2A04744}" type="slidenum">
              <a:rPr lang="en-US" altLang="ja-JP" smtClean="0"/>
              <a:pPr/>
              <a:t>14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59652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Sea Otter Itokawa</a:t>
            </a:r>
            <a:br>
              <a:rPr kumimoji="1" lang="en-US" altLang="ja-JP" dirty="0"/>
            </a:br>
            <a:r>
              <a:rPr kumimoji="1" lang="en-US" altLang="ja-JP" dirty="0"/>
              <a:t>by N. Hirata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B1A344-DE70-894F-B4B1-A668E2A04744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  <p:pic>
        <p:nvPicPr>
          <p:cNvPr id="6" name="図 5" descr="SeaOtter_Ito-Chan_Hira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689" y="2145954"/>
            <a:ext cx="5977536" cy="3026481"/>
          </a:xfrm>
          <a:prstGeom prst="rect">
            <a:avLst/>
          </a:prstGeom>
        </p:spPr>
      </p:pic>
      <p:sp>
        <p:nvSpPr>
          <p:cNvPr id="7" name="下矢印 6"/>
          <p:cNvSpPr/>
          <p:nvPr/>
        </p:nvSpPr>
        <p:spPr>
          <a:xfrm>
            <a:off x="3856852" y="5289500"/>
            <a:ext cx="803996" cy="104857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8805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ラッコのいとちゃん</a:t>
            </a:r>
            <a:r>
              <a:rPr kumimoji="1" lang="en-US" altLang="ja-JP" dirty="0"/>
              <a:t> by N. Hirata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B1A344-DE70-894F-B4B1-A668E2A04744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  <p:pic>
        <p:nvPicPr>
          <p:cNvPr id="6" name="図 5" descr="SeaOtter_Ito-Chan_Hira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689" y="2145954"/>
            <a:ext cx="5977536" cy="3026481"/>
          </a:xfrm>
          <a:prstGeom prst="rect">
            <a:avLst/>
          </a:prstGeom>
        </p:spPr>
      </p:pic>
      <p:sp>
        <p:nvSpPr>
          <p:cNvPr id="7" name="下矢印 6"/>
          <p:cNvSpPr/>
          <p:nvPr/>
        </p:nvSpPr>
        <p:spPr>
          <a:xfrm>
            <a:off x="3856852" y="5289500"/>
            <a:ext cx="803996" cy="104857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4178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/>
              <a:t>Filename format and FITS headers</a:t>
            </a:r>
            <a:endParaRPr lang="ja-JP" altLang="en-US"/>
          </a:p>
        </p:txBody>
      </p:sp>
      <p:sp>
        <p:nvSpPr>
          <p:cNvPr id="69635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ja-JP" dirty="0"/>
              <a:t>Filename is composed of two parts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Observation time is stored in FITS header</a:t>
            </a:r>
          </a:p>
          <a:p>
            <a:pPr marL="457200" lvl="1" indent="0">
              <a:buNone/>
            </a:pPr>
            <a:r>
              <a:rPr lang="en-US" altLang="ja-JP" dirty="0"/>
              <a:t>TI_0    =           2420769254 / obs. time (TI)</a:t>
            </a:r>
          </a:p>
          <a:p>
            <a:pPr marL="457200" lvl="1" indent="0">
              <a:buNone/>
            </a:pPr>
            <a:r>
              <a:rPr lang="en-US" altLang="ja-JP" dirty="0"/>
              <a:t>UTC_0   = ‘2005-09-30T12:23:22.445238’ / obs. time  (UTC)</a:t>
            </a:r>
          </a:p>
          <a:p>
            <a:pPr marL="457200" lvl="1" indent="0">
              <a:buNone/>
            </a:pPr>
            <a:r>
              <a:rPr lang="en-US" altLang="ja-JP" dirty="0"/>
              <a:t>BINNING =                    1 / binning</a:t>
            </a:r>
          </a:p>
          <a:p>
            <a:pPr marL="457200" lvl="1" indent="0">
              <a:buNone/>
            </a:pPr>
            <a:r>
              <a:rPr lang="en-US" altLang="ja-JP" dirty="0"/>
              <a:t>OUT_MODE= ‘LOSSY     ’ / compression mode</a:t>
            </a:r>
          </a:p>
          <a:p>
            <a:r>
              <a:rPr lang="en-US" altLang="ja-JP" dirty="0"/>
              <a:t>Headers named XX_0 store info. of the main data</a:t>
            </a:r>
          </a:p>
          <a:p>
            <a:pPr lvl="1"/>
            <a:r>
              <a:rPr lang="en-US" altLang="ja-JP" dirty="0"/>
              <a:t>XX_1headers store info. of the 0 sec exp. image for smear correction</a:t>
            </a:r>
          </a:p>
        </p:txBody>
      </p:sp>
      <p:grpSp>
        <p:nvGrpSpPr>
          <p:cNvPr id="31748" name="図形グループ 23"/>
          <p:cNvGrpSpPr>
            <a:grpSpLocks/>
          </p:cNvGrpSpPr>
          <p:nvPr/>
        </p:nvGrpSpPr>
        <p:grpSpPr bwMode="auto">
          <a:xfrm>
            <a:off x="901700" y="1954213"/>
            <a:ext cx="7259638" cy="995362"/>
            <a:chOff x="424008" y="2055634"/>
            <a:chExt cx="7258545" cy="994768"/>
          </a:xfrm>
        </p:grpSpPr>
        <p:sp>
          <p:nvSpPr>
            <p:cNvPr id="31749" name="正方形/長方形 3"/>
            <p:cNvSpPr>
              <a:spLocks noChangeArrowheads="1"/>
            </p:cNvSpPr>
            <p:nvPr/>
          </p:nvSpPr>
          <p:spPr bwMode="auto">
            <a:xfrm>
              <a:off x="2255627" y="2055634"/>
              <a:ext cx="3936497" cy="461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ja-JP" altLang="en-US">
                  <a:solidFill>
                    <a:srgbClr val="000000"/>
                  </a:solidFill>
                  <a:latin typeface="ヒラギノ角ゴ Pro W6" charset="0"/>
                  <a:ea typeface="ヒラギノ角ゴ Pro W6" charset="0"/>
                  <a:cs typeface="ヒラギノ角ゴ Pro W6" charset="0"/>
                </a:rPr>
                <a:t>ST_</a:t>
              </a:r>
              <a:r>
                <a:rPr lang="ja-JP" altLang="en-US">
                  <a:solidFill>
                    <a:srgbClr val="0000E5"/>
                  </a:solidFill>
                  <a:latin typeface="ヒラギノ角ゴ Pro W6" charset="0"/>
                  <a:ea typeface="ヒラギノ角ゴ Pro W6" charset="0"/>
                  <a:cs typeface="ヒラギノ角ゴ Pro W6" charset="0"/>
                </a:rPr>
                <a:t>2420773724</a:t>
              </a:r>
              <a:r>
                <a:rPr lang="ja-JP" altLang="en-US">
                  <a:solidFill>
                    <a:srgbClr val="000000"/>
                  </a:solidFill>
                  <a:latin typeface="ヒラギノ角ゴ Pro W6" charset="0"/>
                  <a:ea typeface="ヒラギノ角ゴ Pro W6" charset="0"/>
                  <a:cs typeface="ヒラギノ角ゴ Pro W6" charset="0"/>
                </a:rPr>
                <a:t>_</a:t>
              </a:r>
              <a:r>
                <a:rPr lang="ja-JP" altLang="en-US">
                  <a:solidFill>
                    <a:srgbClr val="FF0000"/>
                  </a:solidFill>
                  <a:latin typeface="ヒラギノ角ゴ Pro W6" charset="0"/>
                  <a:ea typeface="ヒラギノ角ゴ Pro W6" charset="0"/>
                  <a:cs typeface="ヒラギノ角ゴ Pro W6" charset="0"/>
                </a:rPr>
                <a:t>v</a:t>
              </a:r>
              <a:r>
                <a:rPr lang="ja-JP" altLang="en-US">
                  <a:solidFill>
                    <a:srgbClr val="000000"/>
                  </a:solidFill>
                  <a:latin typeface="ヒラギノ角ゴ Pro W6" charset="0"/>
                  <a:ea typeface="ヒラギノ角ゴ Pro W6" charset="0"/>
                  <a:cs typeface="ヒラギノ角ゴ Pro W6" charset="0"/>
                </a:rPr>
                <a:t>.fits</a:t>
              </a:r>
              <a:endParaRPr lang="en-US" altLang="ja-JP">
                <a:solidFill>
                  <a:srgbClr val="000000"/>
                </a:solidFill>
                <a:latin typeface="ヒラギノ角ゴ Pro W6" charset="0"/>
                <a:ea typeface="ヒラギノ角ゴ Pro W6" charset="0"/>
                <a:cs typeface="ヒラギノ角ゴ Pro W6" charset="0"/>
              </a:endParaRPr>
            </a:p>
          </p:txBody>
        </p:sp>
        <p:sp>
          <p:nvSpPr>
            <p:cNvPr id="31750" name="正方形/長方形 4"/>
            <p:cNvSpPr>
              <a:spLocks noChangeArrowheads="1"/>
            </p:cNvSpPr>
            <p:nvPr/>
          </p:nvSpPr>
          <p:spPr bwMode="auto">
            <a:xfrm>
              <a:off x="424008" y="2588875"/>
              <a:ext cx="4025819" cy="4615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>
                  <a:latin typeface="ヒラギノ角ゴ Pro W6" charset="0"/>
                  <a:ea typeface="ヒラギノ角ゴ Pro W6" charset="0"/>
                  <a:cs typeface="ヒラギノ角ゴ Pro W6" charset="0"/>
                </a:rPr>
                <a:t>onboard proc. time (TI)</a:t>
              </a:r>
              <a:endParaRPr lang="ja-JP" altLang="en-US">
                <a:latin typeface="ヒラギノ角ゴ Pro W6" charset="0"/>
                <a:ea typeface="ヒラギノ角ゴ Pro W6" charset="0"/>
                <a:cs typeface="ヒラギノ角ゴ Pro W6" charset="0"/>
              </a:endParaRPr>
            </a:p>
          </p:txBody>
        </p:sp>
        <p:sp>
          <p:nvSpPr>
            <p:cNvPr id="31751" name="正方形/長方形 5"/>
            <p:cNvSpPr>
              <a:spLocks noChangeArrowheads="1"/>
            </p:cNvSpPr>
            <p:nvPr/>
          </p:nvSpPr>
          <p:spPr bwMode="auto">
            <a:xfrm>
              <a:off x="5701648" y="2588875"/>
              <a:ext cx="1980905" cy="4615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>
                  <a:latin typeface="ヒラギノ角ゴ Pro W6" charset="0"/>
                  <a:ea typeface="ヒラギノ角ゴ Pro W6" charset="0"/>
                  <a:cs typeface="ヒラギノ角ゴ Pro W6" charset="0"/>
                </a:rPr>
                <a:t>filter name</a:t>
              </a:r>
              <a:endParaRPr lang="ja-JP" altLang="en-US">
                <a:latin typeface="ヒラギノ角ゴ Pro W6" charset="0"/>
                <a:ea typeface="ヒラギノ角ゴ Pro W6" charset="0"/>
                <a:cs typeface="ヒラギノ角ゴ Pro W6" charset="0"/>
              </a:endParaRPr>
            </a:p>
          </p:txBody>
        </p:sp>
        <p:cxnSp>
          <p:nvCxnSpPr>
            <p:cNvPr id="31752" name="カギ線コネクタ 9"/>
            <p:cNvCxnSpPr>
              <a:cxnSpLocks noChangeShapeType="1"/>
              <a:stCxn id="31751" idx="1"/>
            </p:cNvCxnSpPr>
            <p:nvPr/>
          </p:nvCxnSpPr>
          <p:spPr bwMode="auto">
            <a:xfrm rot="10800000">
              <a:off x="5373330" y="2465453"/>
              <a:ext cx="328319" cy="354186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1753" name="Shape 22"/>
            <p:cNvCxnSpPr>
              <a:cxnSpLocks noChangeShapeType="1"/>
              <a:stCxn id="31750" idx="3"/>
            </p:cNvCxnSpPr>
            <p:nvPr/>
          </p:nvCxnSpPr>
          <p:spPr bwMode="auto">
            <a:xfrm flipV="1">
              <a:off x="4449827" y="2504518"/>
              <a:ext cx="269033" cy="315121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8BDF-15B6-9946-B150-E8A3F612B60A}" type="slidenum">
              <a:rPr lang="en-US" altLang="ja-JP" smtClean="0"/>
              <a:pPr/>
              <a:t>17</a:t>
            </a:fld>
            <a:endParaRPr lang="en-US" altLang="ja-JP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ファイル名とヘッダの読み方</a:t>
            </a:r>
          </a:p>
        </p:txBody>
      </p:sp>
      <p:sp>
        <p:nvSpPr>
          <p:cNvPr id="30722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ja-JP" altLang="en-US" dirty="0"/>
              <a:t>ファイル名はオンボード処理時刻，フィルタ情報を含む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FITS</a:t>
            </a:r>
            <a:r>
              <a:rPr lang="ja-JP" altLang="en-US" dirty="0"/>
              <a:t>ヘッダに撮像時刻など</a:t>
            </a:r>
            <a:endParaRPr lang="en-US" altLang="ja-JP" dirty="0"/>
          </a:p>
          <a:p>
            <a:pPr marL="457200" lvl="1" indent="0">
              <a:buNone/>
            </a:pPr>
            <a:r>
              <a:rPr lang="en-US" altLang="ja-JP" dirty="0"/>
              <a:t>TI_0    =           2420769254 / </a:t>
            </a:r>
            <a:r>
              <a:rPr lang="ja-JP" altLang="en-US" dirty="0"/>
              <a:t>撮像時刻</a:t>
            </a:r>
            <a:r>
              <a:rPr lang="en-US" altLang="ja-JP" dirty="0"/>
              <a:t> (TI)</a:t>
            </a:r>
          </a:p>
          <a:p>
            <a:pPr marL="457200" lvl="1" indent="0">
              <a:buNone/>
            </a:pPr>
            <a:r>
              <a:rPr lang="en-US" altLang="ja-JP" dirty="0"/>
              <a:t>UTC_0   = ‘2005-09-30T12:23:22.445238’ / </a:t>
            </a:r>
            <a:r>
              <a:rPr lang="ja-JP" altLang="en-US" dirty="0"/>
              <a:t>撮像時刻</a:t>
            </a:r>
            <a:r>
              <a:rPr lang="en-US" altLang="ja-JP" dirty="0"/>
              <a:t> (UTC)</a:t>
            </a:r>
          </a:p>
          <a:p>
            <a:pPr marL="457200" lvl="1" indent="0">
              <a:buNone/>
            </a:pPr>
            <a:r>
              <a:rPr lang="en-US" altLang="ja-JP" dirty="0"/>
              <a:t>BINNING =                    1 / </a:t>
            </a:r>
            <a:r>
              <a:rPr lang="ja-JP" altLang="en-US" dirty="0"/>
              <a:t>ビニングの有無</a:t>
            </a:r>
            <a:endParaRPr lang="en-US" altLang="ja-JP" dirty="0"/>
          </a:p>
          <a:p>
            <a:pPr marL="457200" lvl="1" indent="0">
              <a:buNone/>
            </a:pPr>
            <a:r>
              <a:rPr lang="en-US" altLang="ja-JP" dirty="0"/>
              <a:t>OUT_MODE= ‘LOSSY             ’ / </a:t>
            </a:r>
            <a:r>
              <a:rPr lang="ja-JP" altLang="en-US" dirty="0"/>
              <a:t>圧縮方式</a:t>
            </a:r>
            <a:endParaRPr lang="en-US" altLang="ja-JP" dirty="0"/>
          </a:p>
          <a:p>
            <a:r>
              <a:rPr lang="ja-JP" altLang="en-US" dirty="0"/>
              <a:t>基本的には</a:t>
            </a:r>
            <a:r>
              <a:rPr lang="en-US" altLang="ja-JP" dirty="0"/>
              <a:t>XX_0</a:t>
            </a:r>
            <a:r>
              <a:rPr lang="ja-JP" altLang="en-US" dirty="0"/>
              <a:t>の情報を参照すればよい</a:t>
            </a:r>
            <a:endParaRPr lang="en-US" altLang="ja-JP" dirty="0"/>
          </a:p>
          <a:p>
            <a:pPr lvl="1"/>
            <a:r>
              <a:rPr lang="en-US" altLang="ja-JP" dirty="0"/>
              <a:t>XX_1</a:t>
            </a:r>
            <a:r>
              <a:rPr lang="ja-JP" altLang="en-US" dirty="0"/>
              <a:t>はスミア補正用の</a:t>
            </a:r>
            <a:r>
              <a:rPr lang="en-US" altLang="ja-JP" dirty="0"/>
              <a:t>0sec</a:t>
            </a:r>
            <a:r>
              <a:rPr lang="ja-JP" altLang="en-US" dirty="0"/>
              <a:t>撮像情報</a:t>
            </a:r>
            <a:endParaRPr lang="en-US" altLang="ja-JP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A344-DE70-894F-B4B1-A668E2A04744}" type="slidenum">
              <a:rPr lang="en-US" altLang="ja-JP" smtClean="0"/>
              <a:pPr/>
              <a:t>18</a:t>
            </a:fld>
            <a:endParaRPr lang="en-US" altLang="ja-JP"/>
          </a:p>
        </p:txBody>
      </p:sp>
      <p:grpSp>
        <p:nvGrpSpPr>
          <p:cNvPr id="30723" name="図形グループ 23"/>
          <p:cNvGrpSpPr>
            <a:grpSpLocks/>
          </p:cNvGrpSpPr>
          <p:nvPr/>
        </p:nvGrpSpPr>
        <p:grpSpPr bwMode="auto">
          <a:xfrm>
            <a:off x="1087438" y="1954213"/>
            <a:ext cx="6508750" cy="995362"/>
            <a:chOff x="609600" y="2055634"/>
            <a:chExt cx="6507918" cy="995065"/>
          </a:xfrm>
        </p:grpSpPr>
        <p:sp>
          <p:nvSpPr>
            <p:cNvPr id="30724" name="正方形/長方形 3"/>
            <p:cNvSpPr>
              <a:spLocks noChangeArrowheads="1"/>
            </p:cNvSpPr>
            <p:nvPr/>
          </p:nvSpPr>
          <p:spPr bwMode="auto">
            <a:xfrm>
              <a:off x="2255627" y="2055634"/>
              <a:ext cx="3936497" cy="461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ja-JP" altLang="en-US">
                  <a:solidFill>
                    <a:srgbClr val="000000"/>
                  </a:solidFill>
                  <a:latin typeface="ヒラギノ角ゴ Pro W6" charset="0"/>
                  <a:ea typeface="ヒラギノ角ゴ Pro W6" charset="0"/>
                  <a:cs typeface="ヒラギノ角ゴ Pro W6" charset="0"/>
                </a:rPr>
                <a:t>ST_</a:t>
              </a:r>
              <a:r>
                <a:rPr lang="ja-JP" altLang="en-US">
                  <a:solidFill>
                    <a:srgbClr val="0000E5"/>
                  </a:solidFill>
                  <a:latin typeface="ヒラギノ角ゴ Pro W6" charset="0"/>
                  <a:ea typeface="ヒラギノ角ゴ Pro W6" charset="0"/>
                  <a:cs typeface="ヒラギノ角ゴ Pro W6" charset="0"/>
                </a:rPr>
                <a:t>2420773724</a:t>
              </a:r>
              <a:r>
                <a:rPr lang="ja-JP" altLang="en-US">
                  <a:solidFill>
                    <a:srgbClr val="000000"/>
                  </a:solidFill>
                  <a:latin typeface="ヒラギノ角ゴ Pro W6" charset="0"/>
                  <a:ea typeface="ヒラギノ角ゴ Pro W6" charset="0"/>
                  <a:cs typeface="ヒラギノ角ゴ Pro W6" charset="0"/>
                </a:rPr>
                <a:t>_</a:t>
              </a:r>
              <a:r>
                <a:rPr lang="ja-JP" altLang="en-US">
                  <a:solidFill>
                    <a:srgbClr val="FF0000"/>
                  </a:solidFill>
                  <a:latin typeface="ヒラギノ角ゴ Pro W6" charset="0"/>
                  <a:ea typeface="ヒラギノ角ゴ Pro W6" charset="0"/>
                  <a:cs typeface="ヒラギノ角ゴ Pro W6" charset="0"/>
                </a:rPr>
                <a:t>v</a:t>
              </a:r>
              <a:r>
                <a:rPr lang="ja-JP" altLang="en-US">
                  <a:solidFill>
                    <a:srgbClr val="000000"/>
                  </a:solidFill>
                  <a:latin typeface="ヒラギノ角ゴ Pro W6" charset="0"/>
                  <a:ea typeface="ヒラギノ角ゴ Pro W6" charset="0"/>
                  <a:cs typeface="ヒラギノ角ゴ Pro W6" charset="0"/>
                </a:rPr>
                <a:t>.fits</a:t>
              </a:r>
              <a:endParaRPr lang="en-US" altLang="ja-JP">
                <a:solidFill>
                  <a:srgbClr val="000000"/>
                </a:solidFill>
                <a:latin typeface="ヒラギノ角ゴ Pro W6" charset="0"/>
                <a:ea typeface="ヒラギノ角ゴ Pro W6" charset="0"/>
                <a:cs typeface="ヒラギノ角ゴ Pro W6" charset="0"/>
              </a:endParaRPr>
            </a:p>
          </p:txBody>
        </p:sp>
        <p:sp>
          <p:nvSpPr>
            <p:cNvPr id="30725" name="正方形/長方形 4"/>
            <p:cNvSpPr>
              <a:spLocks noChangeArrowheads="1"/>
            </p:cNvSpPr>
            <p:nvPr/>
          </p:nvSpPr>
          <p:spPr bwMode="auto">
            <a:xfrm>
              <a:off x="609600" y="2588875"/>
              <a:ext cx="3615863" cy="4618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r>
                <a:rPr lang="ja-JP" altLang="en-US">
                  <a:latin typeface="ヒラギノ角ゴ Pro W6" charset="0"/>
                  <a:ea typeface="ヒラギノ角ゴ Pro W6" charset="0"/>
                  <a:cs typeface="ヒラギノ角ゴ Pro W6" charset="0"/>
                </a:rPr>
                <a:t>オンボード処理時刻</a:t>
              </a:r>
              <a:r>
                <a:rPr lang="en-US" altLang="ja-JP">
                  <a:latin typeface="ヒラギノ角ゴ Pro W6" charset="0"/>
                  <a:ea typeface="ヒラギノ角ゴ Pro W6" charset="0"/>
                  <a:cs typeface="ヒラギノ角ゴ Pro W6" charset="0"/>
                </a:rPr>
                <a:t> (TI)</a:t>
              </a:r>
              <a:endParaRPr lang="ja-JP" altLang="en-US">
                <a:latin typeface="ヒラギノ角ゴ Pro W6" charset="0"/>
                <a:ea typeface="ヒラギノ角ゴ Pro W6" charset="0"/>
                <a:cs typeface="ヒラギノ角ゴ Pro W6" charset="0"/>
              </a:endParaRPr>
            </a:p>
          </p:txBody>
        </p:sp>
        <p:sp>
          <p:nvSpPr>
            <p:cNvPr id="30726" name="正方形/長方形 5"/>
            <p:cNvSpPr>
              <a:spLocks noChangeArrowheads="1"/>
            </p:cNvSpPr>
            <p:nvPr/>
          </p:nvSpPr>
          <p:spPr bwMode="auto">
            <a:xfrm>
              <a:off x="5701649" y="2588875"/>
              <a:ext cx="1415869" cy="4618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r>
                <a:rPr lang="ja-JP" altLang="en-US">
                  <a:latin typeface="ヒラギノ角ゴ Pro W6" charset="0"/>
                  <a:ea typeface="ヒラギノ角ゴ Pro W6" charset="0"/>
                  <a:cs typeface="ヒラギノ角ゴ Pro W6" charset="0"/>
                </a:rPr>
                <a:t>フィルタ</a:t>
              </a:r>
            </a:p>
          </p:txBody>
        </p:sp>
        <p:cxnSp>
          <p:nvCxnSpPr>
            <p:cNvPr id="30727" name="カギ線コネクタ 9"/>
            <p:cNvCxnSpPr>
              <a:cxnSpLocks noChangeShapeType="1"/>
              <a:stCxn id="30726" idx="1"/>
            </p:cNvCxnSpPr>
            <p:nvPr/>
          </p:nvCxnSpPr>
          <p:spPr bwMode="auto">
            <a:xfrm rot="10800000">
              <a:off x="5334000" y="2512835"/>
              <a:ext cx="367746" cy="307033"/>
            </a:xfrm>
            <a:prstGeom prst="bentConnector3">
              <a:avLst>
                <a:gd name="adj1" fmla="val 102551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728" name="Shape 22"/>
            <p:cNvCxnSpPr>
              <a:cxnSpLocks noChangeShapeType="1"/>
              <a:stCxn id="30725" idx="3"/>
            </p:cNvCxnSpPr>
            <p:nvPr/>
          </p:nvCxnSpPr>
          <p:spPr bwMode="auto">
            <a:xfrm flipV="1">
              <a:off x="4225051" y="2512246"/>
              <a:ext cx="265850" cy="307621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13801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ds9 TIPS</a:t>
            </a:r>
            <a:endParaRPr lang="ja-JP" altLang="en-US"/>
          </a:p>
        </p:txBody>
      </p:sp>
      <p:sp>
        <p:nvSpPr>
          <p:cNvPr id="33795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Brightness/Contrast control</a:t>
            </a:r>
          </a:p>
          <a:p>
            <a:r>
              <a:rPr lang="en-US" altLang="ja-JP" dirty="0"/>
              <a:t>Color palette change</a:t>
            </a:r>
          </a:p>
          <a:p>
            <a:pPr lvl="1"/>
            <a:r>
              <a:rPr lang="en-US" altLang="ja-JP" dirty="0"/>
              <a:t>Pixel value and display brightness/color are independent   </a:t>
            </a:r>
          </a:p>
          <a:p>
            <a:r>
              <a:rPr lang="en-US" altLang="ja-JP" dirty="0"/>
              <a:t>browsing multiple images with frame</a:t>
            </a:r>
          </a:p>
          <a:p>
            <a:pPr lvl="1"/>
            <a:r>
              <a:rPr lang="en-US" altLang="ja-JP" dirty="0"/>
              <a:t>blinking frames</a:t>
            </a:r>
          </a:p>
          <a:p>
            <a:pPr lvl="2"/>
            <a:r>
              <a:rPr lang="en-US" altLang="ja-JP" dirty="0"/>
              <a:t>change detection</a:t>
            </a:r>
          </a:p>
          <a:p>
            <a:pPr lvl="2"/>
            <a:r>
              <a:rPr lang="en-US" altLang="ja-JP" dirty="0"/>
              <a:t>comparing two images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8BDF-15B6-9946-B150-E8A3F612B60A}" type="slidenum">
              <a:rPr lang="en-US" altLang="ja-JP" smtClean="0"/>
              <a:pPr/>
              <a:t>19</a:t>
            </a:fld>
            <a:endParaRPr lang="en-US" altLang="ja-JP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/>
              <a:t>What SPICE can do? plate_renderer</a:t>
            </a:r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8AEE1-E804-4048-8998-8424D53D8616}" type="slidenum">
              <a:rPr lang="en-US" altLang="ja-JP" smtClean="0"/>
              <a:pPr/>
              <a:t>2</a:t>
            </a:fld>
            <a:endParaRPr lang="en-US" altLang="ja-JP"/>
          </a:p>
        </p:txBody>
      </p:sp>
      <p:pic>
        <p:nvPicPr>
          <p:cNvPr id="2048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8737600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5"/>
          <p:cNvSpPr>
            <a:spLocks noChangeArrowheads="1"/>
          </p:cNvSpPr>
          <p:nvPr/>
        </p:nvSpPr>
        <p:spPr bwMode="auto">
          <a:xfrm>
            <a:off x="388938" y="5257800"/>
            <a:ext cx="22018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kumimoji="0" lang="en-US" altLang="ja-JP">
                <a:solidFill>
                  <a:schemeClr val="tx2"/>
                </a:solidFill>
                <a:latin typeface="ヒラギノ角ゴ Pro W6" charset="0"/>
                <a:ea typeface="ヒラギノ角ゴ Pro W6" charset="0"/>
                <a:cs typeface="ヒラギノ角ゴ Pro W6" charset="0"/>
              </a:rPr>
              <a:t>REAL image</a:t>
            </a:r>
          </a:p>
          <a:p>
            <a:pPr algn="ctr"/>
            <a:r>
              <a:rPr kumimoji="0" lang="en-US" altLang="ja-JP">
                <a:solidFill>
                  <a:schemeClr val="tx2"/>
                </a:solidFill>
                <a:latin typeface="ヒラギノ角ゴ Pro W6" charset="0"/>
                <a:ea typeface="ヒラギノ角ゴ Pro W6" charset="0"/>
                <a:cs typeface="ヒラギノ角ゴ Pro W6" charset="0"/>
              </a:rPr>
              <a:t>taken by </a:t>
            </a:r>
          </a:p>
          <a:p>
            <a:pPr algn="ctr"/>
            <a:r>
              <a:rPr kumimoji="0" lang="en-US" altLang="ja-JP">
                <a:solidFill>
                  <a:schemeClr val="tx2"/>
                </a:solidFill>
                <a:latin typeface="ヒラギノ角ゴ Pro W6" charset="0"/>
                <a:ea typeface="ヒラギノ角ゴ Pro W6" charset="0"/>
                <a:cs typeface="ヒラギノ角ゴ Pro W6" charset="0"/>
              </a:rPr>
              <a:t>Hayabusa</a:t>
            </a:r>
            <a:endParaRPr kumimoji="0" lang="ja-JP" altLang="en-US">
              <a:solidFill>
                <a:schemeClr val="tx2"/>
              </a:solidFill>
              <a:latin typeface="ヒラギノ角ゴ Pro W6" charset="0"/>
              <a:ea typeface="ヒラギノ角ゴ Pro W6" charset="0"/>
              <a:cs typeface="ヒラギノ角ゴ Pro W6" charset="0"/>
            </a:endParaRPr>
          </a:p>
        </p:txBody>
      </p:sp>
      <p:sp>
        <p:nvSpPr>
          <p:cNvPr id="20485" name="Rectangle 6"/>
          <p:cNvSpPr>
            <a:spLocks noChangeArrowheads="1"/>
          </p:cNvSpPr>
          <p:nvPr/>
        </p:nvSpPr>
        <p:spPr bwMode="auto">
          <a:xfrm>
            <a:off x="6400800" y="5257800"/>
            <a:ext cx="2286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kumimoji="0" lang="en-US" altLang="ja-JP">
                <a:solidFill>
                  <a:schemeClr val="tx2"/>
                </a:solidFill>
                <a:latin typeface="ヒラギノ角ゴ Pro W6" charset="0"/>
                <a:ea typeface="ヒラギノ角ゴ Pro W6" charset="0"/>
                <a:cs typeface="ヒラギノ角ゴ Pro W6" charset="0"/>
              </a:rPr>
              <a:t>Reproduced image with SPICE</a:t>
            </a:r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2946399" y="4919663"/>
            <a:ext cx="3091543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kumimoji="0" lang="en-US" altLang="ja-JP" dirty="0">
                <a:solidFill>
                  <a:schemeClr val="tx2"/>
                </a:solidFill>
                <a:latin typeface="ヒラギノ角ゴ Pro W6" charset="0"/>
                <a:ea typeface="ヒラギノ角ゴ Pro W6" charset="0"/>
                <a:cs typeface="ヒラギノ角ゴ Pro W6" charset="0"/>
              </a:rPr>
              <a:t>Time, Position, Attitude, Target, Shape, Lighting condition, Instrument</a:t>
            </a:r>
          </a:p>
        </p:txBody>
      </p:sp>
      <p:sp>
        <p:nvSpPr>
          <p:cNvPr id="9" name="右矢印 8"/>
          <p:cNvSpPr/>
          <p:nvPr/>
        </p:nvSpPr>
        <p:spPr>
          <a:xfrm>
            <a:off x="2590800" y="5638800"/>
            <a:ext cx="3048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  <a:ea typeface="Osaka" charset="-128"/>
              <a:cs typeface="Osaka" charset="-128"/>
            </a:endParaRPr>
          </a:p>
        </p:txBody>
      </p:sp>
      <p:sp>
        <p:nvSpPr>
          <p:cNvPr id="10" name="右矢印 9"/>
          <p:cNvSpPr/>
          <p:nvPr/>
        </p:nvSpPr>
        <p:spPr>
          <a:xfrm>
            <a:off x="6096000" y="5638800"/>
            <a:ext cx="3048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  <a:ea typeface="Osaka" charset="-128"/>
              <a:cs typeface="Osaka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ds9 TIPS</a:t>
            </a:r>
            <a:endParaRPr lang="ja-JP" altLang="en-US"/>
          </a:p>
        </p:txBody>
      </p:sp>
      <p:sp>
        <p:nvSpPr>
          <p:cNvPr id="32770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明るさ</a:t>
            </a:r>
            <a:r>
              <a:rPr lang="en-US" altLang="ja-JP" dirty="0"/>
              <a:t>/</a:t>
            </a:r>
            <a:r>
              <a:rPr lang="ja-JP" altLang="en-US" dirty="0"/>
              <a:t>コントラストの調整</a:t>
            </a:r>
            <a:endParaRPr lang="en-US" altLang="ja-JP" dirty="0"/>
          </a:p>
          <a:p>
            <a:r>
              <a:rPr lang="ja-JP" altLang="en-US" dirty="0"/>
              <a:t>カラーパレットの切り替え</a:t>
            </a:r>
            <a:endParaRPr lang="en-US" altLang="ja-JP" dirty="0"/>
          </a:p>
          <a:p>
            <a:pPr lvl="1"/>
            <a:r>
              <a:rPr lang="ja-JP" altLang="en-US" dirty="0"/>
              <a:t>画素値と表示輝度値</a:t>
            </a:r>
            <a:r>
              <a:rPr lang="en-US" altLang="ja-JP" dirty="0"/>
              <a:t>/</a:t>
            </a:r>
            <a:r>
              <a:rPr lang="ja-JP" altLang="en-US" dirty="0"/>
              <a:t>カラーは独立</a:t>
            </a:r>
            <a:endParaRPr lang="en-US" altLang="ja-JP" dirty="0"/>
          </a:p>
          <a:p>
            <a:r>
              <a:rPr lang="en-US" altLang="ja-JP" dirty="0"/>
              <a:t>frame</a:t>
            </a:r>
            <a:r>
              <a:rPr lang="ja-JP" altLang="en-US" dirty="0"/>
              <a:t>で複数データの表示</a:t>
            </a:r>
            <a:endParaRPr lang="en-US" altLang="ja-JP" dirty="0"/>
          </a:p>
          <a:p>
            <a:pPr lvl="1"/>
            <a:r>
              <a:rPr lang="ja-JP" altLang="en-US" dirty="0"/>
              <a:t>ブリンク</a:t>
            </a:r>
            <a:endParaRPr lang="en-US" altLang="ja-JP" dirty="0"/>
          </a:p>
          <a:p>
            <a:pPr lvl="2"/>
            <a:r>
              <a:rPr lang="ja-JP" altLang="en-US" dirty="0"/>
              <a:t>画像間の変化</a:t>
            </a:r>
            <a:endParaRPr lang="en-US" altLang="ja-JP" dirty="0"/>
          </a:p>
          <a:p>
            <a:pPr lvl="2"/>
            <a:r>
              <a:rPr lang="ja-JP" altLang="en-US" dirty="0"/>
              <a:t>複数データの比較</a:t>
            </a:r>
            <a:endParaRPr lang="en-US" altLang="ja-JP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A344-DE70-894F-B4B1-A668E2A04744}" type="slidenum">
              <a:rPr lang="en-US" altLang="ja-JP" smtClean="0"/>
              <a:pPr/>
              <a:t>20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5720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/>
              <a:t>Information required at analyses of image data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ja-JP"/>
              <a:t>For every points of the object:</a:t>
            </a:r>
          </a:p>
          <a:p>
            <a:r>
              <a:rPr lang="en-US" altLang="ja-JP"/>
              <a:t>Lighting condition (Incident, Emission, and Phase angles)</a:t>
            </a:r>
          </a:p>
          <a:p>
            <a:pPr lvl="1"/>
            <a:r>
              <a:rPr lang="en-US" altLang="ja-JP"/>
              <a:t>Brightness depends on the lighting condition</a:t>
            </a:r>
          </a:p>
          <a:p>
            <a:pPr lvl="1"/>
            <a:r>
              <a:rPr lang="en-US" altLang="ja-JP"/>
              <a:t>Reflectance is the material property that we should to know</a:t>
            </a:r>
          </a:p>
          <a:p>
            <a:pPr lvl="1"/>
            <a:r>
              <a:rPr lang="en-US" altLang="ja-JP"/>
              <a:t>Size of an object estimated with a shadow length</a:t>
            </a:r>
          </a:p>
          <a:p>
            <a:r>
              <a:rPr lang="en-US" altLang="ja-JP"/>
              <a:t>Geologic coordinate</a:t>
            </a:r>
          </a:p>
          <a:p>
            <a:pPr lvl="1"/>
            <a:r>
              <a:rPr lang="en-US" altLang="ja-JP"/>
              <a:t>Useful even though lat/lon is not a unique identifier for Itokawa</a:t>
            </a:r>
          </a:p>
          <a:p>
            <a:r>
              <a:rPr lang="en-US" altLang="ja-JP"/>
              <a:t>Apparent geometry</a:t>
            </a:r>
          </a:p>
          <a:p>
            <a:pPr lvl="1"/>
            <a:r>
              <a:rPr lang="en-US" altLang="ja-JP"/>
              <a:t>Required to measure actual size of an object</a:t>
            </a:r>
          </a:p>
          <a:p>
            <a:r>
              <a:rPr lang="en-US" altLang="ja-JP"/>
              <a:t>Range to an object</a:t>
            </a:r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8BDF-15B6-9946-B150-E8A3F612B60A}" type="slidenum">
              <a:rPr lang="en-US" altLang="ja-JP" smtClean="0"/>
              <a:pPr/>
              <a:t>21</a:t>
            </a:fld>
            <a:endParaRPr lang="en-US" altLang="ja-JP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画像解析に必要な情報</a:t>
            </a:r>
          </a:p>
        </p:txBody>
      </p:sp>
      <p:sp>
        <p:nvSpPr>
          <p:cNvPr id="33794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ja-JP" altLang="en-US"/>
              <a:t>画面内各地点の</a:t>
            </a:r>
            <a:endParaRPr lang="en-US" altLang="ja-JP"/>
          </a:p>
          <a:p>
            <a:r>
              <a:rPr lang="ja-JP" altLang="en-US"/>
              <a:t>日照条件（入射角，出射角，位相角）</a:t>
            </a:r>
            <a:endParaRPr lang="en-US" altLang="ja-JP"/>
          </a:p>
          <a:p>
            <a:pPr lvl="1"/>
            <a:r>
              <a:rPr lang="ja-JP" altLang="en-US"/>
              <a:t>輝度は日照条件によって異なる</a:t>
            </a:r>
            <a:endParaRPr lang="en-US" altLang="ja-JP"/>
          </a:p>
          <a:p>
            <a:pPr lvl="1"/>
            <a:r>
              <a:rPr lang="ja-JP" altLang="en-US"/>
              <a:t>物質の明るさ</a:t>
            </a:r>
            <a:r>
              <a:rPr lang="en-US" altLang="ja-JP"/>
              <a:t>/</a:t>
            </a:r>
            <a:r>
              <a:rPr lang="ja-JP" altLang="en-US"/>
              <a:t>暗さ（反射率）を知る必要がある</a:t>
            </a:r>
            <a:endParaRPr lang="en-US" altLang="ja-JP"/>
          </a:p>
          <a:p>
            <a:pPr lvl="1"/>
            <a:r>
              <a:rPr lang="ja-JP" altLang="en-US"/>
              <a:t>影の長さから対象物のサイズを調べることもできる</a:t>
            </a:r>
            <a:endParaRPr lang="en-US" altLang="ja-JP"/>
          </a:p>
          <a:p>
            <a:r>
              <a:rPr lang="ja-JP" altLang="en-US"/>
              <a:t>地理座標</a:t>
            </a:r>
            <a:endParaRPr lang="en-US" altLang="ja-JP"/>
          </a:p>
          <a:p>
            <a:pPr lvl="1"/>
            <a:r>
              <a:rPr lang="ja-JP" altLang="en-US"/>
              <a:t>緯度経度はイトカワ上では不都合があるが，便利</a:t>
            </a:r>
            <a:endParaRPr lang="en-US" altLang="ja-JP"/>
          </a:p>
          <a:p>
            <a:r>
              <a:rPr lang="ja-JP" altLang="en-US"/>
              <a:t>見かけの幾何条件</a:t>
            </a:r>
            <a:endParaRPr lang="en-US" altLang="ja-JP"/>
          </a:p>
          <a:p>
            <a:pPr lvl="1"/>
            <a:r>
              <a:rPr lang="ja-JP" altLang="en-US"/>
              <a:t>対象物の実際のサイズを知るために必要</a:t>
            </a:r>
            <a:endParaRPr lang="en-US" altLang="ja-JP"/>
          </a:p>
          <a:p>
            <a:r>
              <a:rPr lang="ja-JP" altLang="en-US"/>
              <a:t>対象物までの距離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A344-DE70-894F-B4B1-A668E2A04744}" type="slidenum">
              <a:rPr lang="en-US" altLang="ja-JP" smtClean="0"/>
              <a:pPr/>
              <a:t>22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92792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/>
              <a:t>Apparent geometry, size and actual size</a:t>
            </a:r>
            <a:endParaRPr lang="ja-JP" altLang="en-US"/>
          </a:p>
        </p:txBody>
      </p:sp>
      <p:sp>
        <p:nvSpPr>
          <p:cNvPr id="35843" name="コンテンツ プレースホルダ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/>
              <a:t>Apparent size in an image changes by viewing geometry</a:t>
            </a:r>
          </a:p>
          <a:p>
            <a:r>
              <a:rPr lang="en-US" altLang="ja-JP"/>
              <a:t>Actual size can be compute form apparent size and geometric information</a:t>
            </a:r>
            <a:endParaRPr lang="ja-JP" altLang="en-US"/>
          </a:p>
        </p:txBody>
      </p:sp>
      <p:pic>
        <p:nvPicPr>
          <p:cNvPr id="35844" name="図 10" descr="名称未設定.0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5" t="28807" r="27362" b="47874"/>
          <a:stretch>
            <a:fillRect/>
          </a:stretch>
        </p:blipFill>
        <p:spPr bwMode="auto">
          <a:xfrm>
            <a:off x="4964113" y="2971800"/>
            <a:ext cx="3119437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図 9" descr="名称未設定.0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1" t="23320" r="26443" b="30727"/>
          <a:stretch>
            <a:fillRect/>
          </a:stretch>
        </p:blipFill>
        <p:spPr bwMode="auto">
          <a:xfrm>
            <a:off x="5243513" y="4316413"/>
            <a:ext cx="2809875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図 7" descr="名称未設定.00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4" t="31065" r="20262" b="48907"/>
          <a:stretch>
            <a:fillRect/>
          </a:stretch>
        </p:blipFill>
        <p:spPr bwMode="auto">
          <a:xfrm>
            <a:off x="4878388" y="1901825"/>
            <a:ext cx="3546475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847" name="直線コネクタ 16"/>
          <p:cNvCxnSpPr>
            <a:cxnSpLocks noChangeShapeType="1"/>
          </p:cNvCxnSpPr>
          <p:nvPr/>
        </p:nvCxnSpPr>
        <p:spPr bwMode="auto">
          <a:xfrm flipV="1">
            <a:off x="4978400" y="2355850"/>
            <a:ext cx="3340100" cy="1905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5848" name="直線コネクタ 22"/>
          <p:cNvCxnSpPr>
            <a:cxnSpLocks noChangeShapeType="1"/>
          </p:cNvCxnSpPr>
          <p:nvPr/>
        </p:nvCxnSpPr>
        <p:spPr bwMode="auto">
          <a:xfrm flipV="1">
            <a:off x="5199063" y="3441700"/>
            <a:ext cx="2263775" cy="92075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5849" name="直線コネクタ 25"/>
          <p:cNvCxnSpPr>
            <a:cxnSpLocks noChangeShapeType="1"/>
          </p:cNvCxnSpPr>
          <p:nvPr/>
        </p:nvCxnSpPr>
        <p:spPr bwMode="auto">
          <a:xfrm>
            <a:off x="5365750" y="4830763"/>
            <a:ext cx="2152650" cy="1131887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6235-5A06-8E4E-9AF2-D2A5B0E6B6B2}" type="slidenum">
              <a:rPr lang="en-US" altLang="ja-JP" smtClean="0"/>
              <a:pPr/>
              <a:t>23</a:t>
            </a:fld>
            <a:endParaRPr lang="en-US" altLang="ja-JP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見かけサイズと実際のサイズ</a:t>
            </a:r>
          </a:p>
        </p:txBody>
      </p:sp>
      <p:sp>
        <p:nvSpPr>
          <p:cNvPr id="35842" name="コンテンツ プレースホルダ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/>
              <a:t>右の物体は同じサイズだが，見る向きの違いによって見かけのサイズは異なる</a:t>
            </a:r>
            <a:endParaRPr lang="en-US" altLang="ja-JP"/>
          </a:p>
          <a:p>
            <a:r>
              <a:rPr lang="ja-JP" altLang="en-US"/>
              <a:t>見ている向きの情報があれば，見かけのサイズから実際のサイズを復元できる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A388-59A4-8B43-A120-5404EF146318}" type="slidenum">
              <a:rPr lang="en-US" altLang="ja-JP" smtClean="0"/>
              <a:pPr/>
              <a:t>24</a:t>
            </a:fld>
            <a:endParaRPr lang="en-US" altLang="ja-JP"/>
          </a:p>
        </p:txBody>
      </p:sp>
      <p:pic>
        <p:nvPicPr>
          <p:cNvPr id="35843" name="図 10" descr="名称未設定.0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5" t="28807" r="27362" b="47874"/>
          <a:stretch>
            <a:fillRect/>
          </a:stretch>
        </p:blipFill>
        <p:spPr bwMode="auto">
          <a:xfrm>
            <a:off x="4964113" y="2971800"/>
            <a:ext cx="3119437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図 9" descr="名称未設定.0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1" t="23320" r="26443" b="30727"/>
          <a:stretch>
            <a:fillRect/>
          </a:stretch>
        </p:blipFill>
        <p:spPr bwMode="auto">
          <a:xfrm>
            <a:off x="5243513" y="4316413"/>
            <a:ext cx="2809875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図 7" descr="名称未設定.00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4" t="31065" r="20262" b="48907"/>
          <a:stretch>
            <a:fillRect/>
          </a:stretch>
        </p:blipFill>
        <p:spPr bwMode="auto">
          <a:xfrm>
            <a:off x="4878388" y="1901825"/>
            <a:ext cx="3546475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846" name="直線コネクタ 16"/>
          <p:cNvCxnSpPr>
            <a:cxnSpLocks noChangeShapeType="1"/>
          </p:cNvCxnSpPr>
          <p:nvPr/>
        </p:nvCxnSpPr>
        <p:spPr bwMode="auto">
          <a:xfrm flipV="1">
            <a:off x="4978400" y="2355850"/>
            <a:ext cx="3340100" cy="1905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5847" name="直線コネクタ 22"/>
          <p:cNvCxnSpPr>
            <a:cxnSpLocks noChangeShapeType="1"/>
          </p:cNvCxnSpPr>
          <p:nvPr/>
        </p:nvCxnSpPr>
        <p:spPr bwMode="auto">
          <a:xfrm flipV="1">
            <a:off x="5199063" y="3441700"/>
            <a:ext cx="2263775" cy="92075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5848" name="直線コネクタ 25"/>
          <p:cNvCxnSpPr>
            <a:cxnSpLocks noChangeShapeType="1"/>
          </p:cNvCxnSpPr>
          <p:nvPr/>
        </p:nvCxnSpPr>
        <p:spPr bwMode="auto">
          <a:xfrm>
            <a:off x="5365750" y="4830763"/>
            <a:ext cx="2152650" cy="1131887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5596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Definitions</a:t>
            </a:r>
            <a:endParaRPr lang="ja-JP" altLang="en-US"/>
          </a:p>
        </p:txBody>
      </p:sp>
      <p:sp>
        <p:nvSpPr>
          <p:cNvPr id="3" name="台形 2"/>
          <p:cNvSpPr/>
          <p:nvPr/>
        </p:nvSpPr>
        <p:spPr bwMode="auto">
          <a:xfrm rot="14346575">
            <a:off x="2630488" y="3524250"/>
            <a:ext cx="3629025" cy="1438275"/>
          </a:xfrm>
          <a:prstGeom prst="trapezoid">
            <a:avLst>
              <a:gd name="adj" fmla="val 5653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ja-JP" alt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cxnSp>
        <p:nvCxnSpPr>
          <p:cNvPr id="36868" name="直線コネクタ 4"/>
          <p:cNvCxnSpPr>
            <a:cxnSpLocks noChangeShapeType="1"/>
            <a:stCxn id="3" idx="2"/>
            <a:endCxn id="3" idx="0"/>
          </p:cNvCxnSpPr>
          <p:nvPr/>
        </p:nvCxnSpPr>
        <p:spPr bwMode="auto">
          <a:xfrm flipH="1">
            <a:off x="3827463" y="3875088"/>
            <a:ext cx="1235075" cy="738187"/>
          </a:xfrm>
          <a:prstGeom prst="line">
            <a:avLst/>
          </a:prstGeom>
          <a:noFill/>
          <a:ln w="34925">
            <a:solidFill>
              <a:srgbClr val="660066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869" name="TextBox 6"/>
          <p:cNvSpPr txBox="1">
            <a:spLocks noChangeArrowheads="1"/>
          </p:cNvSpPr>
          <p:nvPr/>
        </p:nvSpPr>
        <p:spPr bwMode="auto">
          <a:xfrm>
            <a:off x="2481263" y="4818063"/>
            <a:ext cx="3536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ja-JP">
                <a:latin typeface="ヒラギノ角ゴ Pro W6" charset="0"/>
                <a:ea typeface="ヒラギノ角ゴ Pro W6" charset="0"/>
                <a:cs typeface="ヒラギノ角ゴ Pro W6" charset="0"/>
              </a:rPr>
              <a:t>strike azimuth angle</a:t>
            </a:r>
            <a:endParaRPr lang="ja-JP" altLang="en-US">
              <a:latin typeface="ヒラギノ角ゴ Pro W6" charset="0"/>
              <a:ea typeface="ヒラギノ角ゴ Pro W6" charset="0"/>
              <a:cs typeface="ヒラギノ角ゴ Pro W6" charset="0"/>
            </a:endParaRPr>
          </a:p>
        </p:txBody>
      </p:sp>
      <p:cxnSp>
        <p:nvCxnSpPr>
          <p:cNvPr id="36870" name="直線コネクタ 46"/>
          <p:cNvCxnSpPr>
            <a:cxnSpLocks noChangeShapeType="1"/>
          </p:cNvCxnSpPr>
          <p:nvPr/>
        </p:nvCxnSpPr>
        <p:spPr bwMode="auto">
          <a:xfrm>
            <a:off x="2163763" y="4249738"/>
            <a:ext cx="4911725" cy="1587"/>
          </a:xfrm>
          <a:prstGeom prst="line">
            <a:avLst/>
          </a:prstGeom>
          <a:noFill/>
          <a:ln w="41275">
            <a:solidFill>
              <a:srgbClr val="008000"/>
            </a:solidFill>
            <a:round/>
            <a:headEnd type="stealth" w="lg" len="lg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871" name="TextBox 47"/>
          <p:cNvSpPr txBox="1">
            <a:spLocks noChangeArrowheads="1"/>
          </p:cNvSpPr>
          <p:nvPr/>
        </p:nvSpPr>
        <p:spPr bwMode="auto">
          <a:xfrm>
            <a:off x="328613" y="3827463"/>
            <a:ext cx="1905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ja-JP">
                <a:latin typeface="ヒラギノ角ゴ Pro W6" charset="0"/>
                <a:ea typeface="ヒラギノ角ゴ Pro W6" charset="0"/>
                <a:cs typeface="ヒラギノ角ゴ Pro W6" charset="0"/>
              </a:rPr>
              <a:t>Reference</a:t>
            </a:r>
          </a:p>
          <a:p>
            <a:pPr algn="ctr"/>
            <a:r>
              <a:rPr lang="en-US" altLang="ja-JP">
                <a:latin typeface="ヒラギノ角ゴ Pro W6" charset="0"/>
                <a:ea typeface="ヒラギノ角ゴ Pro W6" charset="0"/>
                <a:cs typeface="ヒラギノ角ゴ Pro W6" charset="0"/>
              </a:rPr>
              <a:t>Direction</a:t>
            </a:r>
            <a:endParaRPr lang="ja-JP" altLang="en-US">
              <a:latin typeface="ヒラギノ角ゴ Pro W6" charset="0"/>
              <a:ea typeface="ヒラギノ角ゴ Pro W6" charset="0"/>
              <a:cs typeface="ヒラギノ角ゴ Pro W6" charset="0"/>
            </a:endParaRPr>
          </a:p>
        </p:txBody>
      </p:sp>
      <p:sp>
        <p:nvSpPr>
          <p:cNvPr id="52" name="円弧 51"/>
          <p:cNvSpPr/>
          <p:nvPr/>
        </p:nvSpPr>
        <p:spPr bwMode="auto">
          <a:xfrm>
            <a:off x="4314825" y="3822700"/>
            <a:ext cx="803275" cy="868363"/>
          </a:xfrm>
          <a:prstGeom prst="arc">
            <a:avLst>
              <a:gd name="adj1" fmla="val 18533681"/>
              <a:gd name="adj2" fmla="val 0"/>
            </a:avLst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ja-JP" alt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6873" name="TextBox 52"/>
          <p:cNvSpPr txBox="1">
            <a:spLocks noChangeArrowheads="1"/>
          </p:cNvSpPr>
          <p:nvPr/>
        </p:nvSpPr>
        <p:spPr bwMode="auto">
          <a:xfrm>
            <a:off x="5240338" y="3205163"/>
            <a:ext cx="31972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ja-JP">
                <a:latin typeface="ヒラギノ角ゴ Pro W6" charset="0"/>
                <a:ea typeface="ヒラギノ角ゴ Pro W6" charset="0"/>
                <a:cs typeface="ヒラギノ角ゴ Pro W6" charset="0"/>
              </a:rPr>
              <a:t>Titling angle</a:t>
            </a:r>
          </a:p>
          <a:p>
            <a:pPr algn="ctr"/>
            <a:r>
              <a:rPr lang="en-US" altLang="ja-JP">
                <a:latin typeface="ヒラギノ角ゴ Pro W6" charset="0"/>
                <a:ea typeface="ヒラギノ角ゴ Pro W6" charset="0"/>
                <a:cs typeface="ヒラギノ角ゴ Pro W6" charset="0"/>
              </a:rPr>
              <a:t>(= emission angle)</a:t>
            </a:r>
            <a:endParaRPr lang="ja-JP" altLang="en-US">
              <a:latin typeface="ヒラギノ角ゴ Pro W6" charset="0"/>
              <a:ea typeface="ヒラギノ角ゴ Pro W6" charset="0"/>
              <a:cs typeface="ヒラギノ角ゴ Pro W6" charset="0"/>
            </a:endParaRPr>
          </a:p>
        </p:txBody>
      </p:sp>
      <p:sp>
        <p:nvSpPr>
          <p:cNvPr id="36874" name="TextBox 53"/>
          <p:cNvSpPr txBox="1">
            <a:spLocks noChangeArrowheads="1"/>
          </p:cNvSpPr>
          <p:nvPr/>
        </p:nvSpPr>
        <p:spPr bwMode="auto">
          <a:xfrm>
            <a:off x="1666875" y="1631950"/>
            <a:ext cx="44608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3200">
                <a:latin typeface="ヒラギノ角ゴ Pro W6" charset="0"/>
                <a:ea typeface="ヒラギノ角ゴ Pro W6" charset="0"/>
                <a:cs typeface="ヒラギノ角ゴ Pro W6" charset="0"/>
              </a:rPr>
              <a:t>Apparent condition</a:t>
            </a:r>
            <a:endParaRPr lang="ja-JP" altLang="en-US" sz="3200">
              <a:latin typeface="ヒラギノ角ゴ Pro W6" charset="0"/>
              <a:ea typeface="ヒラギノ角ゴ Pro W6" charset="0"/>
              <a:cs typeface="ヒラギノ角ゴ Pro W6" charset="0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8AEE1-E804-4048-8998-8424D53D8616}" type="slidenum">
              <a:rPr lang="en-US" altLang="ja-JP" smtClean="0"/>
              <a:pPr/>
              <a:t>25</a:t>
            </a:fld>
            <a:endParaRPr lang="en-US" altLang="ja-JP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定義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B591C-2AAA-6247-AF78-51CDB63D5B82}" type="slidenum">
              <a:rPr lang="en-US" altLang="ja-JP" smtClean="0"/>
              <a:pPr/>
              <a:t>26</a:t>
            </a:fld>
            <a:endParaRPr lang="en-US" altLang="ja-JP"/>
          </a:p>
        </p:txBody>
      </p:sp>
      <p:sp>
        <p:nvSpPr>
          <p:cNvPr id="3" name="台形 2"/>
          <p:cNvSpPr/>
          <p:nvPr/>
        </p:nvSpPr>
        <p:spPr bwMode="auto">
          <a:xfrm rot="14346575">
            <a:off x="2630488" y="3524250"/>
            <a:ext cx="3629025" cy="1438275"/>
          </a:xfrm>
          <a:prstGeom prst="trapezoid">
            <a:avLst>
              <a:gd name="adj" fmla="val 5653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ja-JP" alt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cxnSp>
        <p:nvCxnSpPr>
          <p:cNvPr id="36867" name="直線コネクタ 4"/>
          <p:cNvCxnSpPr>
            <a:cxnSpLocks noChangeShapeType="1"/>
            <a:stCxn id="3" idx="2"/>
            <a:endCxn id="3" idx="0"/>
          </p:cNvCxnSpPr>
          <p:nvPr/>
        </p:nvCxnSpPr>
        <p:spPr bwMode="auto">
          <a:xfrm flipH="1">
            <a:off x="3827463" y="3875088"/>
            <a:ext cx="1235075" cy="738187"/>
          </a:xfrm>
          <a:prstGeom prst="line">
            <a:avLst/>
          </a:prstGeom>
          <a:noFill/>
          <a:ln w="34925">
            <a:solidFill>
              <a:srgbClr val="660066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868" name="TextBox 6"/>
          <p:cNvSpPr txBox="1">
            <a:spLocks noChangeArrowheads="1"/>
          </p:cNvSpPr>
          <p:nvPr/>
        </p:nvSpPr>
        <p:spPr bwMode="auto">
          <a:xfrm>
            <a:off x="3311525" y="4573588"/>
            <a:ext cx="1739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ja-JP" altLang="en-US">
                <a:latin typeface="ヒラギノ角ゴ Pro W6" charset="0"/>
                <a:ea typeface="ヒラギノ角ゴ Pro W6" charset="0"/>
                <a:cs typeface="ヒラギノ角ゴ Pro W6" charset="0"/>
              </a:rPr>
              <a:t>最大</a:t>
            </a:r>
            <a:endParaRPr lang="en-US" altLang="ja-JP">
              <a:latin typeface="ヒラギノ角ゴ Pro W6" charset="0"/>
              <a:ea typeface="ヒラギノ角ゴ Pro W6" charset="0"/>
              <a:cs typeface="ヒラギノ角ゴ Pro W6" charset="0"/>
            </a:endParaRPr>
          </a:p>
          <a:p>
            <a:pPr algn="ctr"/>
            <a:r>
              <a:rPr lang="ja-JP" altLang="en-US">
                <a:latin typeface="ヒラギノ角ゴ Pro W6" charset="0"/>
                <a:ea typeface="ヒラギノ角ゴ Pro W6" charset="0"/>
                <a:cs typeface="ヒラギノ角ゴ Pro W6" charset="0"/>
              </a:rPr>
              <a:t>傾斜方位</a:t>
            </a:r>
            <a:endParaRPr lang="en-US" altLang="ja-JP">
              <a:latin typeface="ヒラギノ角ゴ Pro W6" charset="0"/>
              <a:ea typeface="ヒラギノ角ゴ Pro W6" charset="0"/>
              <a:cs typeface="ヒラギノ角ゴ Pro W6" charset="0"/>
            </a:endParaRPr>
          </a:p>
          <a:p>
            <a:pPr algn="ctr"/>
            <a:r>
              <a:rPr lang="en-US" altLang="ja-JP">
                <a:latin typeface="ヒラギノ角ゴ Pro W6" charset="0"/>
                <a:ea typeface="ヒラギノ角ゴ Pro W6" charset="0"/>
                <a:cs typeface="ヒラギノ角ゴ Pro W6" charset="0"/>
              </a:rPr>
              <a:t>(azimuth)</a:t>
            </a:r>
            <a:endParaRPr lang="ja-JP" altLang="en-US">
              <a:latin typeface="ヒラギノ角ゴ Pro W6" charset="0"/>
              <a:ea typeface="ヒラギノ角ゴ Pro W6" charset="0"/>
              <a:cs typeface="ヒラギノ角ゴ Pro W6" charset="0"/>
            </a:endParaRPr>
          </a:p>
        </p:txBody>
      </p:sp>
      <p:cxnSp>
        <p:nvCxnSpPr>
          <p:cNvPr id="36869" name="直線コネクタ 46"/>
          <p:cNvCxnSpPr>
            <a:cxnSpLocks noChangeShapeType="1"/>
          </p:cNvCxnSpPr>
          <p:nvPr/>
        </p:nvCxnSpPr>
        <p:spPr bwMode="auto">
          <a:xfrm>
            <a:off x="2163763" y="4249738"/>
            <a:ext cx="4911725" cy="1587"/>
          </a:xfrm>
          <a:prstGeom prst="line">
            <a:avLst/>
          </a:prstGeom>
          <a:noFill/>
          <a:ln w="41275">
            <a:solidFill>
              <a:srgbClr val="008000"/>
            </a:solidFill>
            <a:round/>
            <a:headEnd type="stealth" w="lg" len="lg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870" name="TextBox 47"/>
          <p:cNvSpPr txBox="1">
            <a:spLocks noChangeArrowheads="1"/>
          </p:cNvSpPr>
          <p:nvPr/>
        </p:nvSpPr>
        <p:spPr bwMode="auto">
          <a:xfrm>
            <a:off x="593725" y="4013200"/>
            <a:ext cx="14144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ja-JP" altLang="en-US">
                <a:latin typeface="ヒラギノ角ゴ Pro W6" charset="0"/>
                <a:ea typeface="ヒラギノ角ゴ Pro W6" charset="0"/>
                <a:cs typeface="ヒラギノ角ゴ Pro W6" charset="0"/>
              </a:rPr>
              <a:t>基準方位</a:t>
            </a:r>
          </a:p>
        </p:txBody>
      </p:sp>
      <p:sp>
        <p:nvSpPr>
          <p:cNvPr id="52" name="円弧 51"/>
          <p:cNvSpPr/>
          <p:nvPr/>
        </p:nvSpPr>
        <p:spPr bwMode="auto">
          <a:xfrm>
            <a:off x="4314825" y="3822700"/>
            <a:ext cx="803275" cy="868363"/>
          </a:xfrm>
          <a:prstGeom prst="arc">
            <a:avLst>
              <a:gd name="adj1" fmla="val 18533681"/>
              <a:gd name="adj2" fmla="val 0"/>
            </a:avLst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ja-JP" alt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6872" name="TextBox 52"/>
          <p:cNvSpPr txBox="1">
            <a:spLocks noChangeArrowheads="1"/>
          </p:cNvSpPr>
          <p:nvPr/>
        </p:nvSpPr>
        <p:spPr bwMode="auto">
          <a:xfrm>
            <a:off x="5092700" y="3454400"/>
            <a:ext cx="28590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ja-JP" altLang="en-US">
                <a:latin typeface="ヒラギノ角ゴ Pro W6" charset="0"/>
                <a:ea typeface="ヒラギノ角ゴ Pro W6" charset="0"/>
                <a:cs typeface="ヒラギノ角ゴ Pro W6" charset="0"/>
              </a:rPr>
              <a:t>傾斜角</a:t>
            </a:r>
            <a:r>
              <a:rPr lang="en-US" altLang="ja-JP">
                <a:latin typeface="ヒラギノ角ゴ Pro W6" charset="0"/>
                <a:ea typeface="ヒラギノ角ゴ Pro W6" charset="0"/>
                <a:cs typeface="ヒラギノ角ゴ Pro W6" charset="0"/>
              </a:rPr>
              <a:t>=</a:t>
            </a:r>
            <a:r>
              <a:rPr lang="ja-JP" altLang="en-US">
                <a:latin typeface="ヒラギノ角ゴ Pro W6" charset="0"/>
                <a:ea typeface="ヒラギノ角ゴ Pro W6" charset="0"/>
                <a:cs typeface="ヒラギノ角ゴ Pro W6" charset="0"/>
              </a:rPr>
              <a:t>（出射角）</a:t>
            </a:r>
          </a:p>
        </p:txBody>
      </p:sp>
      <p:sp>
        <p:nvSpPr>
          <p:cNvPr id="36873" name="TextBox 53"/>
          <p:cNvSpPr txBox="1">
            <a:spLocks noChangeArrowheads="1"/>
          </p:cNvSpPr>
          <p:nvPr/>
        </p:nvSpPr>
        <p:spPr bwMode="auto">
          <a:xfrm>
            <a:off x="3395663" y="1671638"/>
            <a:ext cx="22367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US" sz="3200">
                <a:latin typeface="ヒラギノ角ゴ Pro W6" charset="0"/>
                <a:ea typeface="ヒラギノ角ゴ Pro W6" charset="0"/>
                <a:cs typeface="ヒラギノ角ゴ Pro W6" charset="0"/>
              </a:rPr>
              <a:t>観測者視点</a:t>
            </a:r>
          </a:p>
        </p:txBody>
      </p:sp>
    </p:spTree>
    <p:extLst>
      <p:ext uri="{BB962C8B-B14F-4D97-AF65-F5344CB8AC3E}">
        <p14:creationId xmlns:p14="http://schemas.microsoft.com/office/powerpoint/2010/main" val="356510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plate_renderer</a:t>
            </a:r>
            <a:endParaRPr lang="ja-JP" altLang="en-US"/>
          </a:p>
        </p:txBody>
      </p:sp>
      <p:sp>
        <p:nvSpPr>
          <p:cNvPr id="37891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Tool for simulating Hayabusa's observations developed by N. Hirata</a:t>
            </a:r>
          </a:p>
          <a:p>
            <a:pPr lvl="1"/>
            <a:r>
              <a:rPr lang="en-US" altLang="ja-JP"/>
              <a:t>Implementing a light scattering model of asteroids</a:t>
            </a:r>
          </a:p>
          <a:p>
            <a:pPr lvl="1"/>
            <a:r>
              <a:rPr lang="en-US" altLang="ja-JP"/>
              <a:t>Byproducts: geometric information at a given epoch or a given condition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8BDF-15B6-9946-B150-E8A3F612B60A}" type="slidenum">
              <a:rPr lang="en-US" altLang="ja-JP" smtClean="0"/>
              <a:pPr/>
              <a:t>27</a:t>
            </a:fld>
            <a:endParaRPr lang="en-US" altLang="ja-JP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plate_renderer</a:t>
            </a:r>
            <a:endParaRPr lang="ja-JP" altLang="en-US"/>
          </a:p>
        </p:txBody>
      </p:sp>
      <p:sp>
        <p:nvSpPr>
          <p:cNvPr id="37890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平田作の模擬画像作成ツール</a:t>
            </a:r>
            <a:endParaRPr lang="en-US" altLang="ja-JP"/>
          </a:p>
          <a:p>
            <a:pPr lvl="1"/>
            <a:r>
              <a:rPr lang="ja-JP" altLang="en-US"/>
              <a:t>幾何条件も計算している</a:t>
            </a:r>
            <a:endParaRPr lang="en-US" altLang="ja-JP"/>
          </a:p>
          <a:p>
            <a:pPr lvl="1"/>
            <a:r>
              <a:rPr lang="ja-JP" altLang="en-US"/>
              <a:t>光散乱モデルに必要な情報として，日照条件を算出</a:t>
            </a:r>
            <a:endParaRPr lang="en-US" altLang="ja-JP"/>
          </a:p>
          <a:p>
            <a:pPr lvl="1"/>
            <a:r>
              <a:rPr lang="ja-JP" altLang="en-US"/>
              <a:t>撮像条件や日照条件を与えて実際には撮影していない（できない）画像を作成することも可能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A344-DE70-894F-B4B1-A668E2A04744}" type="slidenum">
              <a:rPr lang="en-US" altLang="ja-JP" smtClean="0"/>
              <a:pPr/>
              <a:t>28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50981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Outputs of </a:t>
            </a:r>
            <a:r>
              <a:rPr lang="en-US" altLang="ja-JP" dirty="0" err="1"/>
              <a:t>plate_renderer</a:t>
            </a:r>
            <a:endParaRPr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B591C-2AAA-6247-AF78-51CDB63D5B82}" type="slidenum">
              <a:rPr lang="en-US" altLang="ja-JP" smtClean="0"/>
              <a:pPr/>
              <a:t>29</a:t>
            </a:fld>
            <a:endParaRPr lang="en-US" altLang="ja-JP"/>
          </a:p>
        </p:txBody>
      </p:sp>
      <p:pic>
        <p:nvPicPr>
          <p:cNvPr id="34818" name="図 2" descr="ピクチャ 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8" t="24445" r="4253" b="12222"/>
          <a:stretch>
            <a:fillRect/>
          </a:stretch>
        </p:blipFill>
        <p:spPr bwMode="auto">
          <a:xfrm>
            <a:off x="609600" y="1262063"/>
            <a:ext cx="79248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テキスト ボックス 3"/>
          <p:cNvSpPr txBox="1">
            <a:spLocks noChangeArrowheads="1"/>
          </p:cNvSpPr>
          <p:nvPr/>
        </p:nvSpPr>
        <p:spPr bwMode="auto">
          <a:xfrm>
            <a:off x="915090" y="2557463"/>
            <a:ext cx="20814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ja-JP" sz="1600" b="1" dirty="0" err="1">
                <a:latin typeface="メイリオ"/>
                <a:ea typeface="メイリオ"/>
                <a:cs typeface="メイリオ"/>
              </a:rPr>
              <a:t>i</a:t>
            </a:r>
            <a:r>
              <a:rPr lang="en-US" altLang="ja-JP" sz="1600" b="1" dirty="0">
                <a:latin typeface="メイリオ"/>
                <a:ea typeface="メイリオ"/>
                <a:cs typeface="メイリオ"/>
              </a:rPr>
              <a:t>: incidence angle</a:t>
            </a:r>
            <a:endParaRPr lang="ja-JP" altLang="en-US" sz="1600" b="1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34820" name="テキスト ボックス 4"/>
          <p:cNvSpPr txBox="1">
            <a:spLocks noChangeArrowheads="1"/>
          </p:cNvSpPr>
          <p:nvPr/>
        </p:nvSpPr>
        <p:spPr bwMode="auto">
          <a:xfrm>
            <a:off x="3497179" y="2557463"/>
            <a:ext cx="20877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ja-JP" sz="1600" b="1">
                <a:latin typeface="メイリオ"/>
                <a:ea typeface="メイリオ"/>
                <a:cs typeface="メイリオ"/>
              </a:rPr>
              <a:t>e: emission angle</a:t>
            </a:r>
            <a:endParaRPr lang="ja-JP" altLang="en-US" sz="1600" b="1">
              <a:latin typeface="メイリオ"/>
              <a:ea typeface="メイリオ"/>
              <a:cs typeface="メイリオ"/>
            </a:endParaRPr>
          </a:p>
        </p:txBody>
      </p:sp>
      <p:sp>
        <p:nvSpPr>
          <p:cNvPr id="34821" name="テキスト ボックス 5"/>
          <p:cNvSpPr txBox="1">
            <a:spLocks noChangeArrowheads="1"/>
          </p:cNvSpPr>
          <p:nvPr/>
        </p:nvSpPr>
        <p:spPr bwMode="auto">
          <a:xfrm>
            <a:off x="6400910" y="2557463"/>
            <a:ext cx="17809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ja-JP" sz="1600" b="1">
                <a:latin typeface="メイリオ"/>
                <a:ea typeface="メイリオ"/>
                <a:cs typeface="メイリオ"/>
              </a:rPr>
              <a:t>g: phase angle</a:t>
            </a:r>
            <a:endParaRPr lang="ja-JP" altLang="en-US" sz="1600" b="1">
              <a:latin typeface="メイリオ"/>
              <a:ea typeface="メイリオ"/>
              <a:cs typeface="メイリオ"/>
            </a:endParaRPr>
          </a:p>
        </p:txBody>
      </p:sp>
      <p:sp>
        <p:nvSpPr>
          <p:cNvPr id="34822" name="テキスト ボックス 6"/>
          <p:cNvSpPr txBox="1">
            <a:spLocks noChangeArrowheads="1"/>
          </p:cNvSpPr>
          <p:nvPr/>
        </p:nvSpPr>
        <p:spPr bwMode="auto">
          <a:xfrm>
            <a:off x="921014" y="4343400"/>
            <a:ext cx="20568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ja-JP" sz="1600" b="1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hapke: rendering</a:t>
            </a:r>
            <a:endParaRPr lang="ja-JP" altLang="en-US" sz="1600" b="1">
              <a:solidFill>
                <a:schemeClr val="bg1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34823" name="テキスト ボックス 7"/>
          <p:cNvSpPr txBox="1">
            <a:spLocks noChangeArrowheads="1"/>
          </p:cNvSpPr>
          <p:nvPr/>
        </p:nvSpPr>
        <p:spPr bwMode="auto">
          <a:xfrm>
            <a:off x="3870509" y="4310063"/>
            <a:ext cx="14474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ja-JP" sz="1600" b="1">
                <a:latin typeface="メイリオ"/>
                <a:ea typeface="メイリオ"/>
                <a:cs typeface="メイリオ"/>
              </a:rPr>
              <a:t>lat: latitude</a:t>
            </a:r>
            <a:endParaRPr lang="ja-JP" altLang="en-US" sz="1600" b="1">
              <a:latin typeface="メイリオ"/>
              <a:ea typeface="メイリオ"/>
              <a:cs typeface="メイリオ"/>
            </a:endParaRPr>
          </a:p>
        </p:txBody>
      </p:sp>
      <p:sp>
        <p:nvSpPr>
          <p:cNvPr id="34824" name="テキスト ボックス 8"/>
          <p:cNvSpPr txBox="1">
            <a:spLocks noChangeArrowheads="1"/>
          </p:cNvSpPr>
          <p:nvPr/>
        </p:nvSpPr>
        <p:spPr bwMode="auto">
          <a:xfrm>
            <a:off x="6464620" y="4310063"/>
            <a:ext cx="16963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ja-JP" sz="1600" b="1">
                <a:latin typeface="メイリオ"/>
                <a:ea typeface="メイリオ"/>
                <a:cs typeface="メイリオ"/>
              </a:rPr>
              <a:t>lon: longitude</a:t>
            </a:r>
            <a:endParaRPr lang="ja-JP" altLang="en-US" sz="1600" b="1">
              <a:latin typeface="メイリオ"/>
              <a:ea typeface="メイリオ"/>
              <a:cs typeface="メイリオ"/>
            </a:endParaRPr>
          </a:p>
        </p:txBody>
      </p:sp>
      <p:sp>
        <p:nvSpPr>
          <p:cNvPr id="34825" name="テキスト ボックス 9"/>
          <p:cNvSpPr txBox="1">
            <a:spLocks noChangeArrowheads="1"/>
          </p:cNvSpPr>
          <p:nvPr/>
        </p:nvSpPr>
        <p:spPr bwMode="auto">
          <a:xfrm>
            <a:off x="1221071" y="6062663"/>
            <a:ext cx="13345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ja-JP" sz="1600" b="1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real image</a:t>
            </a:r>
            <a:endParaRPr lang="ja-JP" altLang="en-US" sz="1600" b="1">
              <a:solidFill>
                <a:schemeClr val="bg1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34826" name="テキスト ボックス 10"/>
          <p:cNvSpPr txBox="1">
            <a:spLocks noChangeArrowheads="1"/>
          </p:cNvSpPr>
          <p:nvPr/>
        </p:nvSpPr>
        <p:spPr bwMode="auto">
          <a:xfrm>
            <a:off x="3652709" y="6062663"/>
            <a:ext cx="20147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ja-JP" sz="1600" b="1">
                <a:latin typeface="メイリオ"/>
                <a:ea typeface="メイリオ"/>
                <a:cs typeface="メイリオ"/>
              </a:rPr>
              <a:t>s: strike azimuth</a:t>
            </a:r>
            <a:endParaRPr lang="ja-JP" altLang="en-US" sz="1600" b="1">
              <a:latin typeface="メイリオ"/>
              <a:ea typeface="メイリオ"/>
              <a:cs typeface="メイリオ"/>
            </a:endParaRPr>
          </a:p>
        </p:txBody>
      </p:sp>
      <p:sp>
        <p:nvSpPr>
          <p:cNvPr id="34827" name="テキスト ボックス 11"/>
          <p:cNvSpPr txBox="1">
            <a:spLocks noChangeArrowheads="1"/>
          </p:cNvSpPr>
          <p:nvPr/>
        </p:nvSpPr>
        <p:spPr bwMode="auto">
          <a:xfrm>
            <a:off x="6158045" y="6062663"/>
            <a:ext cx="21968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ja-JP" sz="1600" b="1">
                <a:latin typeface="メイリオ"/>
                <a:ea typeface="メイリオ"/>
                <a:cs typeface="メイリオ"/>
              </a:rPr>
              <a:t>range: range [km]</a:t>
            </a:r>
            <a:endParaRPr lang="ja-JP" altLang="en-US" sz="1600" b="1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81278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/>
              <a:t>SPICE</a:t>
            </a:r>
            <a:r>
              <a:rPr lang="ja-JP" altLang="en-US"/>
              <a:t>の活用例</a:t>
            </a:r>
            <a:r>
              <a:rPr lang="en-US" altLang="ja-JP"/>
              <a:t>: plate_renderer</a:t>
            </a:r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B591C-2AAA-6247-AF78-51CDB63D5B82}" type="slidenum">
              <a:rPr lang="en-US" altLang="ja-JP" smtClean="0"/>
              <a:pPr/>
              <a:t>3</a:t>
            </a:fld>
            <a:endParaRPr lang="en-US" altLang="ja-JP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685800" y="5257800"/>
            <a:ext cx="17081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0" lang="ja-JP" altLang="en-US">
                <a:solidFill>
                  <a:schemeClr val="tx2"/>
                </a:solidFill>
                <a:latin typeface="ヒラギノ角ゴ Pro W6" charset="0"/>
                <a:ea typeface="ヒラギノ角ゴ Pro W6" charset="0"/>
                <a:cs typeface="ヒラギノ角ゴ Pro W6" charset="0"/>
              </a:rPr>
              <a:t>はやぶさが</a:t>
            </a:r>
            <a:endParaRPr kumimoji="0" lang="en-US" altLang="ja-JP">
              <a:solidFill>
                <a:schemeClr val="tx2"/>
              </a:solidFill>
              <a:latin typeface="ヒラギノ角ゴ Pro W6" charset="0"/>
              <a:ea typeface="ヒラギノ角ゴ Pro W6" charset="0"/>
              <a:cs typeface="ヒラギノ角ゴ Pro W6" charset="0"/>
            </a:endParaRPr>
          </a:p>
          <a:p>
            <a:pPr algn="ctr"/>
            <a:r>
              <a:rPr kumimoji="0" lang="ja-JP" altLang="en-US">
                <a:solidFill>
                  <a:schemeClr val="tx2"/>
                </a:solidFill>
                <a:latin typeface="ヒラギノ角ゴ Pro W6" charset="0"/>
                <a:ea typeface="ヒラギノ角ゴ Pro W6" charset="0"/>
                <a:cs typeface="ヒラギノ角ゴ Pro W6" charset="0"/>
              </a:rPr>
              <a:t>撮影した</a:t>
            </a:r>
            <a:endParaRPr kumimoji="0" lang="en-US" altLang="ja-JP">
              <a:solidFill>
                <a:schemeClr val="tx2"/>
              </a:solidFill>
              <a:latin typeface="ヒラギノ角ゴ Pro W6" charset="0"/>
              <a:ea typeface="ヒラギノ角ゴ Pro W6" charset="0"/>
              <a:cs typeface="ヒラギノ角ゴ Pro W6" charset="0"/>
            </a:endParaRPr>
          </a:p>
          <a:p>
            <a:pPr algn="ctr"/>
            <a:r>
              <a:rPr kumimoji="0" lang="ja-JP" altLang="en-US">
                <a:solidFill>
                  <a:schemeClr val="tx2"/>
                </a:solidFill>
                <a:latin typeface="ヒラギノ角ゴ Pro W6" charset="0"/>
                <a:ea typeface="ヒラギノ角ゴ Pro W6" charset="0"/>
                <a:cs typeface="ヒラギノ角ゴ Pro W6" charset="0"/>
              </a:rPr>
              <a:t>実際の画像</a:t>
            </a:r>
          </a:p>
        </p:txBody>
      </p:sp>
      <p:sp>
        <p:nvSpPr>
          <p:cNvPr id="20484" name="Rectangle 6"/>
          <p:cNvSpPr>
            <a:spLocks noChangeArrowheads="1"/>
          </p:cNvSpPr>
          <p:nvPr/>
        </p:nvSpPr>
        <p:spPr bwMode="auto">
          <a:xfrm>
            <a:off x="6400800" y="5257800"/>
            <a:ext cx="237807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0" lang="en-US" altLang="ja-JP">
                <a:solidFill>
                  <a:schemeClr val="tx2"/>
                </a:solidFill>
                <a:latin typeface="ヒラギノ角ゴ Pro W6" charset="0"/>
                <a:ea typeface="ヒラギノ角ゴ Pro W6" charset="0"/>
                <a:cs typeface="ヒラギノ角ゴ Pro W6" charset="0"/>
              </a:rPr>
              <a:t>SPICE</a:t>
            </a:r>
            <a:r>
              <a:rPr kumimoji="0" lang="ja-JP" altLang="en-US">
                <a:solidFill>
                  <a:schemeClr val="tx2"/>
                </a:solidFill>
                <a:latin typeface="ヒラギノ角ゴ Pro W6" charset="0"/>
                <a:ea typeface="ヒラギノ角ゴ Pro W6" charset="0"/>
                <a:cs typeface="ヒラギノ角ゴ Pro W6" charset="0"/>
              </a:rPr>
              <a:t>を使って</a:t>
            </a:r>
            <a:endParaRPr kumimoji="0" lang="en-US" altLang="ja-JP">
              <a:solidFill>
                <a:schemeClr val="tx2"/>
              </a:solidFill>
              <a:latin typeface="ヒラギノ角ゴ Pro W6" charset="0"/>
              <a:ea typeface="ヒラギノ角ゴ Pro W6" charset="0"/>
              <a:cs typeface="ヒラギノ角ゴ Pro W6" charset="0"/>
            </a:endParaRPr>
          </a:p>
          <a:p>
            <a:pPr algn="ctr"/>
            <a:r>
              <a:rPr kumimoji="0" lang="ja-JP" altLang="en-US">
                <a:solidFill>
                  <a:schemeClr val="tx2"/>
                </a:solidFill>
                <a:latin typeface="ヒラギノ角ゴ Pro W6" charset="0"/>
                <a:ea typeface="ヒラギノ角ゴ Pro W6" charset="0"/>
                <a:cs typeface="ヒラギノ角ゴ Pro W6" charset="0"/>
              </a:rPr>
              <a:t>作成した</a:t>
            </a:r>
            <a:endParaRPr kumimoji="0" lang="en-US" altLang="ja-JP">
              <a:solidFill>
                <a:schemeClr val="tx2"/>
              </a:solidFill>
              <a:latin typeface="ヒラギノ角ゴ Pro W6" charset="0"/>
              <a:ea typeface="ヒラギノ角ゴ Pro W6" charset="0"/>
              <a:cs typeface="ヒラギノ角ゴ Pro W6" charset="0"/>
            </a:endParaRPr>
          </a:p>
          <a:p>
            <a:pPr algn="ctr"/>
            <a:r>
              <a:rPr kumimoji="0" lang="ja-JP" altLang="en-US">
                <a:solidFill>
                  <a:schemeClr val="tx2"/>
                </a:solidFill>
                <a:latin typeface="ヒラギノ角ゴ Pro W6" charset="0"/>
                <a:ea typeface="ヒラギノ角ゴ Pro W6" charset="0"/>
                <a:cs typeface="ヒラギノ角ゴ Pro W6" charset="0"/>
              </a:rPr>
              <a:t>模擬画像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2895600" y="5105400"/>
            <a:ext cx="3262313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0" lang="ja-JP" altLang="en-US">
                <a:solidFill>
                  <a:schemeClr val="tx2"/>
                </a:solidFill>
                <a:latin typeface="ヒラギノ角ゴ Pro W6" charset="0"/>
                <a:ea typeface="ヒラギノ角ゴ Pro W6" charset="0"/>
                <a:cs typeface="ヒラギノ角ゴ Pro W6" charset="0"/>
              </a:rPr>
              <a:t>時刻</a:t>
            </a:r>
            <a:endParaRPr kumimoji="0" lang="en-US" altLang="ja-JP">
              <a:solidFill>
                <a:schemeClr val="tx2"/>
              </a:solidFill>
              <a:latin typeface="ヒラギノ角ゴ Pro W6" charset="0"/>
              <a:ea typeface="ヒラギノ角ゴ Pro W6" charset="0"/>
              <a:cs typeface="ヒラギノ角ゴ Pro W6" charset="0"/>
            </a:endParaRPr>
          </a:p>
          <a:p>
            <a:pPr algn="ctr"/>
            <a:r>
              <a:rPr kumimoji="0" lang="ja-JP" altLang="en-US">
                <a:solidFill>
                  <a:schemeClr val="tx2"/>
                </a:solidFill>
                <a:latin typeface="ヒラギノ角ゴ Pro W6" charset="0"/>
                <a:ea typeface="ヒラギノ角ゴ Pro W6" charset="0"/>
                <a:cs typeface="ヒラギノ角ゴ Pro W6" charset="0"/>
              </a:rPr>
              <a:t>探査機位置・姿勢</a:t>
            </a:r>
            <a:endParaRPr kumimoji="0" lang="en-US" altLang="ja-JP">
              <a:solidFill>
                <a:schemeClr val="tx2"/>
              </a:solidFill>
              <a:latin typeface="ヒラギノ角ゴ Pro W6" charset="0"/>
              <a:ea typeface="ヒラギノ角ゴ Pro W6" charset="0"/>
              <a:cs typeface="ヒラギノ角ゴ Pro W6" charset="0"/>
            </a:endParaRPr>
          </a:p>
          <a:p>
            <a:pPr algn="ctr"/>
            <a:r>
              <a:rPr kumimoji="0" lang="ja-JP" altLang="en-US">
                <a:solidFill>
                  <a:schemeClr val="tx2"/>
                </a:solidFill>
                <a:latin typeface="ヒラギノ角ゴ Pro W6" charset="0"/>
                <a:ea typeface="ヒラギノ角ゴ Pro W6" charset="0"/>
                <a:cs typeface="ヒラギノ角ゴ Pro W6" charset="0"/>
              </a:rPr>
              <a:t>天体，光源位置，形状</a:t>
            </a:r>
            <a:endParaRPr kumimoji="0" lang="en-US" altLang="ja-JP">
              <a:solidFill>
                <a:schemeClr val="tx2"/>
              </a:solidFill>
              <a:latin typeface="ヒラギノ角ゴ Pro W6" charset="0"/>
              <a:ea typeface="ヒラギノ角ゴ Pro W6" charset="0"/>
              <a:cs typeface="ヒラギノ角ゴ Pro W6" charset="0"/>
            </a:endParaRPr>
          </a:p>
          <a:p>
            <a:pPr algn="ctr"/>
            <a:r>
              <a:rPr kumimoji="0" lang="ja-JP" altLang="en-US">
                <a:solidFill>
                  <a:schemeClr val="tx2"/>
                </a:solidFill>
                <a:latin typeface="ヒラギノ角ゴ Pro W6" charset="0"/>
                <a:ea typeface="ヒラギノ角ゴ Pro W6" charset="0"/>
                <a:cs typeface="ヒラギノ角ゴ Pro W6" charset="0"/>
              </a:rPr>
              <a:t>機器情報</a:t>
            </a:r>
            <a:endParaRPr kumimoji="0" lang="en-US" altLang="ja-JP">
              <a:solidFill>
                <a:schemeClr val="tx2"/>
              </a:solidFill>
              <a:latin typeface="ヒラギノ角ゴ Pro W6" charset="0"/>
              <a:ea typeface="ヒラギノ角ゴ Pro W6" charset="0"/>
              <a:cs typeface="ヒラギノ角ゴ Pro W6" charset="0"/>
            </a:endParaRPr>
          </a:p>
        </p:txBody>
      </p:sp>
      <p:sp>
        <p:nvSpPr>
          <p:cNvPr id="9" name="右矢印 8"/>
          <p:cNvSpPr/>
          <p:nvPr/>
        </p:nvSpPr>
        <p:spPr>
          <a:xfrm>
            <a:off x="2590800" y="5638800"/>
            <a:ext cx="3048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  <a:ea typeface="Osaka" charset="-128"/>
              <a:cs typeface="Osaka" charset="-128"/>
            </a:endParaRPr>
          </a:p>
        </p:txBody>
      </p:sp>
      <p:sp>
        <p:nvSpPr>
          <p:cNvPr id="10" name="右矢印 9"/>
          <p:cNvSpPr/>
          <p:nvPr/>
        </p:nvSpPr>
        <p:spPr>
          <a:xfrm>
            <a:off x="6096000" y="5638800"/>
            <a:ext cx="3048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  <a:ea typeface="Osaka" charset="-128"/>
              <a:cs typeface="Osaka" charset="-128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8737600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1680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600" dirty="0"/>
              <a:t>Example: </a:t>
            </a:r>
            <a:br>
              <a:rPr lang="en-US" altLang="ja-JP" sz="3600" dirty="0"/>
            </a:br>
            <a:r>
              <a:rPr lang="en-US" altLang="ja-JP" sz="3600" dirty="0"/>
              <a:t>Hayabusa’s point of view movie</a:t>
            </a:r>
            <a:endParaRPr lang="ja-JP" altLang="en-US" sz="3600" dirty="0"/>
          </a:p>
        </p:txBody>
      </p:sp>
      <p:sp>
        <p:nvSpPr>
          <p:cNvPr id="81923" name="テキス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/>
              <a:t>Before failure of the 2nd RW</a:t>
            </a:r>
            <a:endParaRPr lang="ja-JP" altLang="en-US" dirty="0"/>
          </a:p>
        </p:txBody>
      </p:sp>
      <p:pic>
        <p:nvPicPr>
          <p:cNvPr id="39940" name="2005-10-01_small.mov" descr="/Users/naru/Temp/TanIku/Presentation/2005-10-01_small.mov">
            <a:hlinkClick r:id="" action="ppaction://media"/>
          </p:cNvPr>
          <p:cNvPicPr>
            <a:picLocks noGrp="1" noChangeAspect="1" noChangeArrowheads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" b="1214"/>
          <a:stretch>
            <a:fillRect/>
          </a:stretch>
        </p:blipFill>
        <p:spPr/>
      </p:pic>
      <p:sp>
        <p:nvSpPr>
          <p:cNvPr id="39941" name="テキスト プレースホルダ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/>
              <a:t>After failure of the 2nd RW</a:t>
            </a:r>
            <a:endParaRPr lang="ja-JP" altLang="en-US" dirty="0"/>
          </a:p>
        </p:txBody>
      </p:sp>
      <p:pic>
        <p:nvPicPr>
          <p:cNvPr id="39942" name="2005-10-14_small.mov" descr="/Users/naru/Temp/TanIku/Presentation/2005-10-14_small.mov">
            <a:hlinkClick r:id="" action="ppaction://media"/>
          </p:cNvPr>
          <p:cNvPicPr>
            <a:picLocks noGrp="1" noChangeAspect="1" noChangeArrowheads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" b="1233"/>
          <a:stretch>
            <a:fillRect/>
          </a:stretch>
        </p:blipFill>
        <p:spPr/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31003-FBA7-4144-9224-9E226A93557A}" type="slidenum">
              <a:rPr lang="en-US" altLang="ja-JP" smtClean="0"/>
              <a:pPr/>
              <a:t>30</a:t>
            </a:fld>
            <a:endParaRPr lang="en-US" altLang="ja-JP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99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99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940"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994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9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9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942"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994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応用例：はやぶさ視点ムービー</a:t>
            </a:r>
          </a:p>
        </p:txBody>
      </p:sp>
      <p:sp>
        <p:nvSpPr>
          <p:cNvPr id="39938" name="テキスト プレースホル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RW</a:t>
            </a:r>
            <a:r>
              <a:rPr lang="ja-JP" altLang="en-US" dirty="0"/>
              <a:t>故障前</a:t>
            </a:r>
          </a:p>
        </p:txBody>
      </p:sp>
      <p:pic>
        <p:nvPicPr>
          <p:cNvPr id="5" name="2005-10-01_small.mov" descr="/Users/naru/Dropbox/Lecture/2005-10-01_small.mov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" b="1100"/>
          <a:stretch>
            <a:fillRect/>
          </a:stretch>
        </p:blipFill>
        <p:spPr/>
      </p:pic>
      <p:sp>
        <p:nvSpPr>
          <p:cNvPr id="39939" name="テキスト プレースホル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ja-JP"/>
              <a:t>RW</a:t>
            </a:r>
            <a:r>
              <a:rPr lang="ja-JP" altLang="en-US"/>
              <a:t>故障後</a:t>
            </a:r>
          </a:p>
        </p:txBody>
      </p:sp>
      <p:pic>
        <p:nvPicPr>
          <p:cNvPr id="6" name="2005-10-14_small.mov" descr="/Users/naru/Dropbox/Lecture/2005-10-14_small.mov">
            <a:hlinkClick r:id="" action="ppaction://media"/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" b="1119"/>
          <a:stretch>
            <a:fillRect/>
          </a:stretch>
        </p:blipFill>
        <p:spPr/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90EED-9A1A-7B48-947C-FEDFDB1FAB92}" type="slidenum">
              <a:rPr lang="en-US" altLang="ja-JP" smtClean="0"/>
              <a:pPr/>
              <a:t>31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382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Reaction Wheel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ja-JP" dirty="0"/>
              <a:t>Stabilize or control S/C attitude by gyro effect</a:t>
            </a:r>
          </a:p>
          <a:p>
            <a:r>
              <a:rPr lang="en-US" altLang="ja-JP" dirty="0"/>
              <a:t>Three RWs are required for stabilization about 3 axes</a:t>
            </a:r>
          </a:p>
          <a:p>
            <a:pPr lvl="1"/>
            <a:r>
              <a:rPr kumimoji="1" lang="en-US" altLang="ja-JP" dirty="0"/>
              <a:t>1</a:t>
            </a:r>
            <a:r>
              <a:rPr kumimoji="1" lang="en-US" altLang="ja-JP" baseline="30000" dirty="0"/>
              <a:t>st</a:t>
            </a:r>
            <a:r>
              <a:rPr kumimoji="1" lang="en-US" altLang="ja-JP" dirty="0"/>
              <a:t> RW had a malfunction before arrival to the asteroid</a:t>
            </a:r>
          </a:p>
          <a:p>
            <a:pPr lvl="1"/>
            <a:r>
              <a:rPr lang="en-US" altLang="ja-JP" dirty="0"/>
              <a:t>2</a:t>
            </a:r>
            <a:r>
              <a:rPr lang="en-US" altLang="ja-JP" baseline="30000" dirty="0"/>
              <a:t>nd</a:t>
            </a:r>
            <a:r>
              <a:rPr lang="en-US" altLang="ja-JP" dirty="0"/>
              <a:t> RW was also broken during the asteroid rendezvous</a:t>
            </a:r>
          </a:p>
          <a:p>
            <a:pPr lvl="1"/>
            <a:r>
              <a:rPr lang="en-US" altLang="ja-JP" dirty="0"/>
              <a:t>S/C attitude was controlled by the last RW and gas thruster, ion thruster, and solar radiation pressure</a:t>
            </a:r>
          </a:p>
          <a:p>
            <a:pPr lvl="1"/>
            <a:endParaRPr lang="en-US" altLang="ja-JP" dirty="0"/>
          </a:p>
          <a:p>
            <a:r>
              <a:rPr lang="en-US" altLang="ja-JP" dirty="0"/>
              <a:t>Hayabusa2 has 4 RWs</a:t>
            </a:r>
          </a:p>
          <a:p>
            <a:endParaRPr kumimoji="1"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8BDF-15B6-9946-B150-E8A3F612B60A}" type="slidenum">
              <a:rPr lang="en-US" altLang="ja-JP" smtClean="0"/>
              <a:pPr/>
              <a:t>32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26763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Reaction Wheel</a:t>
            </a:r>
            <a:endParaRPr kumimoji="1" lang="ja-JP" altLang="en-US" dirty="0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/>
              <a:t>ジャイロ（コマ）の原理で探査機の姿勢を安定させたり，制御するための機器</a:t>
            </a:r>
            <a:endParaRPr lang="en-US" altLang="ja-JP" dirty="0"/>
          </a:p>
          <a:p>
            <a:r>
              <a:rPr kumimoji="1" lang="en-US" altLang="ja-JP" dirty="0"/>
              <a:t>3</a:t>
            </a:r>
            <a:r>
              <a:rPr kumimoji="1" lang="ja-JP" altLang="en-US" dirty="0"/>
              <a:t>軸安定のために</a:t>
            </a:r>
            <a:r>
              <a:rPr kumimoji="1" lang="en-US" altLang="ja-JP" dirty="0"/>
              <a:t>3</a:t>
            </a:r>
            <a:r>
              <a:rPr lang="ja-JP" altLang="en-US" dirty="0"/>
              <a:t>基</a:t>
            </a:r>
            <a:r>
              <a:rPr kumimoji="1" lang="ja-JP" altLang="en-US" dirty="0"/>
              <a:t>必要</a:t>
            </a:r>
            <a:endParaRPr kumimoji="1" lang="en-US" altLang="ja-JP" dirty="0"/>
          </a:p>
          <a:p>
            <a:pPr lvl="1"/>
            <a:r>
              <a:rPr lang="ja-JP" altLang="en-US" dirty="0"/>
              <a:t>はやぶさの</a:t>
            </a:r>
            <a:r>
              <a:rPr lang="en-US" altLang="ja-JP" dirty="0"/>
              <a:t>3</a:t>
            </a:r>
            <a:r>
              <a:rPr lang="ja-JP" altLang="en-US" dirty="0"/>
              <a:t>基の</a:t>
            </a:r>
            <a:r>
              <a:rPr lang="en-US" altLang="ja-JP" dirty="0"/>
              <a:t>RW</a:t>
            </a:r>
            <a:r>
              <a:rPr lang="ja-JP" altLang="en-US" dirty="0"/>
              <a:t>のうち，</a:t>
            </a:r>
            <a:r>
              <a:rPr lang="en-US" altLang="ja-JP" dirty="0"/>
              <a:t>1</a:t>
            </a:r>
            <a:r>
              <a:rPr lang="ja-JP" altLang="en-US" dirty="0"/>
              <a:t>基は小惑星到着前に故障</a:t>
            </a:r>
            <a:endParaRPr lang="en-US" altLang="ja-JP" dirty="0"/>
          </a:p>
          <a:p>
            <a:pPr lvl="1"/>
            <a:r>
              <a:rPr kumimoji="1" lang="en-US" altLang="ja-JP" dirty="0"/>
              <a:t>2</a:t>
            </a:r>
            <a:r>
              <a:rPr kumimoji="1" lang="ja-JP" altLang="en-US" dirty="0"/>
              <a:t>基目も小惑星観測中に故障</a:t>
            </a:r>
            <a:endParaRPr kumimoji="1" lang="en-US" altLang="ja-JP" dirty="0"/>
          </a:p>
          <a:p>
            <a:pPr lvl="1"/>
            <a:r>
              <a:rPr lang="ja-JP" altLang="en-US" dirty="0"/>
              <a:t>地球帰還まで</a:t>
            </a:r>
            <a:r>
              <a:rPr lang="en-US" altLang="ja-JP" dirty="0"/>
              <a:t>1</a:t>
            </a:r>
            <a:r>
              <a:rPr lang="ja-JP" altLang="en-US" dirty="0"/>
              <a:t>基の</a:t>
            </a:r>
            <a:r>
              <a:rPr lang="en-US" altLang="ja-JP" dirty="0"/>
              <a:t>RW</a:t>
            </a:r>
            <a:r>
              <a:rPr lang="ja-JP" altLang="en-US" dirty="0"/>
              <a:t>とスラスタ，イオンエンジン，太陽輻射圧で姿勢制御を行った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はやぶさ</a:t>
            </a:r>
            <a:r>
              <a:rPr lang="en-US" altLang="ja-JP" dirty="0"/>
              <a:t>2</a:t>
            </a:r>
            <a:r>
              <a:rPr lang="ja-JP" altLang="en-US" dirty="0"/>
              <a:t>は</a:t>
            </a:r>
            <a:r>
              <a:rPr lang="en-US" altLang="ja-JP" dirty="0"/>
              <a:t>RW</a:t>
            </a:r>
            <a:r>
              <a:rPr lang="ja-JP" altLang="en-US" dirty="0"/>
              <a:t>を</a:t>
            </a:r>
            <a:r>
              <a:rPr lang="en-US" altLang="ja-JP" dirty="0"/>
              <a:t>4</a:t>
            </a:r>
            <a:r>
              <a:rPr lang="ja-JP" altLang="en-US" dirty="0"/>
              <a:t>基搭載している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990EED-9A1A-7B48-947C-FEDFDB1FAB92}" type="slidenum">
              <a:rPr lang="en-US" altLang="ja-JP" smtClean="0"/>
              <a:pPr>
                <a:defRPr/>
              </a:pPr>
              <a:t>33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87953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4-sided view of Itokawa:</a:t>
            </a:r>
            <a:br>
              <a:rPr lang="en-US" altLang="ja-JP" dirty="0"/>
            </a:br>
            <a:r>
              <a:rPr lang="en-US" altLang="ja-JP" dirty="0"/>
              <a:t>with a free viewpoint mode</a:t>
            </a:r>
            <a:endParaRPr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B591C-2AAA-6247-AF78-51CDB63D5B82}" type="slidenum">
              <a:rPr lang="en-US" altLang="ja-JP" smtClean="0"/>
              <a:pPr/>
              <a:t>34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3192" t="19367" r="3220" b="11149"/>
          <a:stretch/>
        </p:blipFill>
        <p:spPr>
          <a:xfrm>
            <a:off x="279650" y="1549567"/>
            <a:ext cx="8541003" cy="476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5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応用例：</a:t>
            </a:r>
            <a:r>
              <a:rPr lang="en-US" altLang="ja-JP"/>
              <a:t>Itokawa</a:t>
            </a:r>
            <a:r>
              <a:rPr lang="ja-JP" altLang="en-US"/>
              <a:t>四面図</a:t>
            </a:r>
            <a:br>
              <a:rPr lang="en-US" altLang="ja-JP"/>
            </a:br>
            <a:r>
              <a:rPr lang="ja-JP" altLang="en-US"/>
              <a:t>自由視点モード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B591C-2AAA-6247-AF78-51CDB63D5B82}" type="slidenum">
              <a:rPr lang="en-US" altLang="ja-JP" smtClean="0"/>
              <a:pPr/>
              <a:t>35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3192" t="19367" r="3220" b="11149"/>
          <a:stretch/>
        </p:blipFill>
        <p:spPr>
          <a:xfrm>
            <a:off x="279650" y="1549567"/>
            <a:ext cx="8541003" cy="476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90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Example of application</a:t>
            </a:r>
            <a:endParaRPr lang="ja-JP" altLang="en-US" dirty="0"/>
          </a:p>
        </p:txBody>
      </p:sp>
      <p:sp>
        <p:nvSpPr>
          <p:cNvPr id="82947" name="コンテンツ プレースホル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/>
              <a:t>Light curve</a:t>
            </a:r>
          </a:p>
          <a:p>
            <a:pPr lvl="1"/>
            <a:r>
              <a:rPr lang="en-US" altLang="ja-JP"/>
              <a:t>Time evolution of the brightness of a star</a:t>
            </a:r>
          </a:p>
          <a:p>
            <a:pPr lvl="1"/>
            <a:r>
              <a:rPr lang="en-US" altLang="ja-JP"/>
              <a:t>Depend on the shape, rotation period and pole direction of an asteroid</a:t>
            </a:r>
          </a:p>
          <a:p>
            <a:pPr lvl="1"/>
            <a:r>
              <a:rPr lang="en-US" altLang="ja-JP"/>
              <a:t>Inverse estimation of above parameters from a light curve is also possible</a:t>
            </a:r>
          </a:p>
          <a:p>
            <a:pPr lvl="1"/>
            <a:endParaRPr lang="en-US" altLang="ja-JP"/>
          </a:p>
          <a:p>
            <a:pPr lvl="1"/>
            <a:r>
              <a:rPr lang="en-US" altLang="ja-JP"/>
              <a:t>Plotting integrated brightness of an asteroid</a:t>
            </a:r>
            <a:endParaRPr lang="en-US" altLang="ja-JP" dirty="0"/>
          </a:p>
        </p:txBody>
      </p:sp>
      <p:pic>
        <p:nvPicPr>
          <p:cNvPr id="41988" name="図 5" descr="STTlightcurve_v2J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4" r="13625"/>
          <a:stretch>
            <a:fillRect/>
          </a:stretch>
        </p:blipFill>
        <p:spPr bwMode="auto">
          <a:xfrm>
            <a:off x="4495800" y="1600200"/>
            <a:ext cx="4648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正方形/長方形 6"/>
          <p:cNvSpPr>
            <a:spLocks noChangeArrowheads="1"/>
          </p:cNvSpPr>
          <p:nvPr/>
        </p:nvSpPr>
        <p:spPr bwMode="auto">
          <a:xfrm>
            <a:off x="5638800" y="5486400"/>
            <a:ext cx="289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ja-JP" sz="1200">
                <a:latin typeface="ヒラギノ角ゴ Pro W6" charset="0"/>
              </a:rPr>
              <a:t>http://www.isas.jaxa.jp/j/snews/2005/0815_hayabusa.shtml</a:t>
            </a:r>
            <a:endParaRPr lang="ja-JP" altLang="en-US" sz="1200">
              <a:latin typeface="ヒラギノ角ゴ Pro W6" charset="0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6235-5A06-8E4E-9AF2-D2A5B0E6B6B2}" type="slidenum">
              <a:rPr lang="en-US" altLang="ja-JP" smtClean="0"/>
              <a:pPr/>
              <a:t>36</a:t>
            </a:fld>
            <a:endParaRPr lang="en-US" altLang="ja-JP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応用例</a:t>
            </a:r>
          </a:p>
        </p:txBody>
      </p:sp>
      <p:sp>
        <p:nvSpPr>
          <p:cNvPr id="40962" name="コンテンツ プレースホル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/>
              <a:t>ライトカーブ</a:t>
            </a:r>
            <a:endParaRPr lang="en-US" altLang="ja-JP"/>
          </a:p>
          <a:p>
            <a:pPr lvl="1"/>
            <a:r>
              <a:rPr lang="ja-JP" altLang="en-US"/>
              <a:t>星の明るさの時間変化</a:t>
            </a:r>
            <a:endParaRPr lang="en-US" altLang="ja-JP"/>
          </a:p>
          <a:p>
            <a:pPr lvl="1"/>
            <a:r>
              <a:rPr lang="ja-JP" altLang="en-US"/>
              <a:t>小惑星の場合は形状と自転軸の向き，周期に依存する</a:t>
            </a:r>
            <a:endParaRPr lang="en-US" altLang="ja-JP"/>
          </a:p>
          <a:p>
            <a:pPr lvl="1"/>
            <a:r>
              <a:rPr lang="ja-JP" altLang="en-US"/>
              <a:t>ライトカーブから形状を推定することも可能</a:t>
            </a:r>
            <a:endParaRPr lang="en-US" altLang="ja-JP"/>
          </a:p>
          <a:p>
            <a:pPr lvl="1"/>
            <a:endParaRPr lang="en-US" altLang="ja-JP"/>
          </a:p>
          <a:p>
            <a:pPr lvl="1"/>
            <a:r>
              <a:rPr lang="ja-JP" altLang="en-US"/>
              <a:t>模擬画像の輝度積分値で作成可能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A388-59A4-8B43-A120-5404EF146318}" type="slidenum">
              <a:rPr lang="en-US" altLang="ja-JP" smtClean="0"/>
              <a:pPr/>
              <a:t>37</a:t>
            </a:fld>
            <a:endParaRPr lang="en-US" altLang="ja-JP"/>
          </a:p>
        </p:txBody>
      </p:sp>
      <p:sp>
        <p:nvSpPr>
          <p:cNvPr id="40964" name="正方形/長方形 6"/>
          <p:cNvSpPr>
            <a:spLocks noChangeArrowheads="1"/>
          </p:cNvSpPr>
          <p:nvPr/>
        </p:nvSpPr>
        <p:spPr bwMode="auto">
          <a:xfrm>
            <a:off x="5638800" y="5486400"/>
            <a:ext cx="289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ja-JP" sz="1200">
                <a:latin typeface="ヒラギノ角ゴ Pro W6" charset="0"/>
              </a:rPr>
              <a:t>http://www.isas.jaxa.jp/j/snews/2005/0815_hayabusa.shtml</a:t>
            </a:r>
            <a:endParaRPr lang="ja-JP" altLang="en-US" sz="1200">
              <a:latin typeface="ヒラギノ角ゴ Pro W6" charset="0"/>
            </a:endParaRPr>
          </a:p>
        </p:txBody>
      </p:sp>
      <p:pic>
        <p:nvPicPr>
          <p:cNvPr id="11" name="図 5" descr="STTlightcurve_v2J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4" r="13625"/>
          <a:stretch>
            <a:fillRect/>
          </a:stretch>
        </p:blipFill>
        <p:spPr bwMode="auto">
          <a:xfrm>
            <a:off x="4495800" y="1600200"/>
            <a:ext cx="4648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3525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DSK subsystem/toolkit</a:t>
            </a:r>
            <a:endParaRPr lang="ja-JP" altLang="en-US"/>
          </a:p>
        </p:txBody>
      </p:sp>
      <p:sp>
        <p:nvSpPr>
          <p:cNvPr id="41986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/>
              <a:t>Additional library on SPICE toolkit</a:t>
            </a:r>
            <a:endParaRPr lang="ja-JP" altLang="en-US" dirty="0"/>
          </a:p>
          <a:p>
            <a:pPr lvl="1"/>
            <a:r>
              <a:rPr lang="en-US" altLang="ja-JP" dirty="0"/>
              <a:t>Provide APIs to handle polygon models of irregular-shaped bodies and DTMs of planetary surfaces</a:t>
            </a:r>
          </a:p>
          <a:p>
            <a:pPr lvl="1"/>
            <a:r>
              <a:rPr lang="en-US" altLang="ja-JP" dirty="0"/>
              <a:t>Officially</a:t>
            </a:r>
            <a:r>
              <a:rPr lang="ja-JP" altLang="en-US" dirty="0"/>
              <a:t> </a:t>
            </a:r>
            <a:r>
              <a:rPr lang="en-US" altLang="ja-JP" dirty="0"/>
              <a:t>included</a:t>
            </a:r>
            <a:r>
              <a:rPr lang="ja-JP" altLang="en-US" dirty="0"/>
              <a:t> </a:t>
            </a:r>
            <a:r>
              <a:rPr lang="en-US" altLang="ja-JP" dirty="0"/>
              <a:t>toolkit</a:t>
            </a:r>
            <a:r>
              <a:rPr lang="ja-JP" altLang="en-US" dirty="0"/>
              <a:t> </a:t>
            </a:r>
            <a:r>
              <a:rPr lang="en-US" altLang="ja-JP" dirty="0"/>
              <a:t>package</a:t>
            </a:r>
            <a:r>
              <a:rPr lang="ja-JP" altLang="en-US" dirty="0"/>
              <a:t> </a:t>
            </a:r>
            <a:r>
              <a:rPr lang="en-US" altLang="ja-JP" dirty="0"/>
              <a:t>from</a:t>
            </a:r>
            <a:r>
              <a:rPr lang="ja-JP" altLang="en-US" dirty="0"/>
              <a:t> </a:t>
            </a:r>
            <a:r>
              <a:rPr lang="en-US" altLang="ja-JP" dirty="0"/>
              <a:t>the</a:t>
            </a:r>
            <a:r>
              <a:rPr lang="ja-JP" altLang="en-US" dirty="0"/>
              <a:t> </a:t>
            </a:r>
            <a:r>
              <a:rPr lang="en-US" altLang="ja-JP" dirty="0"/>
              <a:t>latest</a:t>
            </a:r>
            <a:r>
              <a:rPr lang="ja-JP" altLang="en-US" dirty="0"/>
              <a:t> </a:t>
            </a:r>
            <a:r>
              <a:rPr lang="en-US" altLang="ja-JP" dirty="0"/>
              <a:t>version</a:t>
            </a:r>
          </a:p>
          <a:p>
            <a:r>
              <a:rPr lang="en-US" altLang="ja-JP" dirty="0"/>
              <a:t>SPICE toolkit</a:t>
            </a:r>
            <a:r>
              <a:rPr lang="ja-JP" altLang="en-US" dirty="0"/>
              <a:t>の追加ライブラリ</a:t>
            </a:r>
          </a:p>
          <a:p>
            <a:pPr lvl="1"/>
            <a:r>
              <a:rPr lang="ja-JP" altLang="en-US" dirty="0"/>
              <a:t>ポリゴンモデル，</a:t>
            </a:r>
            <a:r>
              <a:rPr lang="en-US" altLang="ja-JP" dirty="0"/>
              <a:t>DTM</a:t>
            </a:r>
            <a:r>
              <a:rPr lang="ja-JP" altLang="en-US" dirty="0"/>
              <a:t>（デジタル地形モデル）の</a:t>
            </a:r>
            <a:r>
              <a:rPr lang="en-US" altLang="ja-JP" dirty="0"/>
              <a:t>handling</a:t>
            </a:r>
          </a:p>
          <a:p>
            <a:pPr lvl="1"/>
            <a:r>
              <a:rPr lang="ja-JP" altLang="en-US" dirty="0"/>
              <a:t>最新版の</a:t>
            </a:r>
            <a:r>
              <a:rPr lang="en-US" altLang="ja-JP" dirty="0"/>
              <a:t>toolkit</a:t>
            </a:r>
            <a:r>
              <a:rPr lang="ja-JP" altLang="en-US" dirty="0"/>
              <a:t>から同梱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A344-DE70-894F-B4B1-A668E2A04744}" type="slidenum">
              <a:rPr lang="en-US" altLang="ja-JP" smtClean="0"/>
              <a:pPr/>
              <a:t>38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36861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DSK: digital shape kernel</a:t>
            </a:r>
            <a:endParaRPr lang="ja-JP" altLang="en-US"/>
          </a:p>
        </p:txBody>
      </p:sp>
      <p:sp>
        <p:nvSpPr>
          <p:cNvPr id="43010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Kernel to store a shape model data in DSK subsystem</a:t>
            </a:r>
          </a:p>
          <a:p>
            <a:pPr lvl="1"/>
            <a:r>
              <a:rPr lang="en-US" altLang="ja-JP" dirty="0"/>
              <a:t>Polygon model of an irregular-shaped body</a:t>
            </a:r>
          </a:p>
          <a:p>
            <a:pPr lvl="1"/>
            <a:r>
              <a:rPr lang="en-US" altLang="ja-JP" dirty="0"/>
              <a:t>Ellipsoid can handle by </a:t>
            </a:r>
            <a:r>
              <a:rPr lang="en-US" altLang="ja-JP" dirty="0" err="1"/>
              <a:t>pck</a:t>
            </a:r>
            <a:endParaRPr lang="en-US" altLang="ja-JP" dirty="0"/>
          </a:p>
          <a:p>
            <a:r>
              <a:rPr lang="en-US" altLang="ja-JP" dirty="0"/>
              <a:t>Binary data</a:t>
            </a:r>
          </a:p>
          <a:p>
            <a:pPr lvl="1"/>
            <a:r>
              <a:rPr lang="en-US" altLang="ja-JP" dirty="0"/>
              <a:t>Extension: .</a:t>
            </a:r>
            <a:r>
              <a:rPr lang="en-US" altLang="ja-JP" dirty="0" err="1"/>
              <a:t>bds</a:t>
            </a:r>
            <a:endParaRPr lang="en-US" altLang="ja-JP" dirty="0"/>
          </a:p>
          <a:p>
            <a:pPr lvl="1"/>
            <a:r>
              <a:rPr lang="en-US" altLang="ja-JP" dirty="0"/>
              <a:t>Create </a:t>
            </a:r>
            <a:r>
              <a:rPr lang="en-US" altLang="ja-JP" dirty="0" err="1"/>
              <a:t>mkdsk</a:t>
            </a:r>
            <a:r>
              <a:rPr lang="en-US" altLang="ja-JP" dirty="0"/>
              <a:t> command</a:t>
            </a:r>
          </a:p>
          <a:p>
            <a:pPr lvl="1"/>
            <a:endParaRPr lang="en-US" altLang="ja-JP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A344-DE70-894F-B4B1-A668E2A04744}" type="slidenum">
              <a:rPr lang="en-US" altLang="ja-JP" smtClean="0"/>
              <a:pPr/>
              <a:t>39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15373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AMICA</a:t>
            </a:r>
            <a:br>
              <a:rPr lang="en-US" altLang="ja-JP" dirty="0"/>
            </a:br>
            <a:r>
              <a:rPr lang="en-US" altLang="ja-JP" sz="3600" dirty="0"/>
              <a:t>Asteroid Multiband Imaging Camera</a:t>
            </a:r>
            <a:endParaRPr lang="ja-JP" altLang="en-US" sz="3600" dirty="0"/>
          </a:p>
        </p:txBody>
      </p:sp>
      <p:sp>
        <p:nvSpPr>
          <p:cNvPr id="22531" name="コンテンツ プレースホルダ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/>
              <a:t>Onboard Camera for Hayabusa</a:t>
            </a:r>
          </a:p>
          <a:p>
            <a:pPr lvl="1"/>
            <a:r>
              <a:rPr lang="en-US" altLang="ja-JP"/>
              <a:t>a.k.a Optical navigation camera (telescopic) (ONC-T)</a:t>
            </a:r>
          </a:p>
          <a:p>
            <a:pPr lvl="1"/>
            <a:r>
              <a:rPr lang="en-US" altLang="ja-JP"/>
              <a:t>multiband from VIS to NIR region (with band pass filter)</a:t>
            </a:r>
          </a:p>
          <a:p>
            <a:pPr lvl="1"/>
            <a:r>
              <a:rPr lang="en-US" altLang="ja-JP"/>
              <a:t>polarizer (not used)</a:t>
            </a:r>
            <a:endParaRPr lang="en-US" altLang="ja-JP" dirty="0"/>
          </a:p>
        </p:txBody>
      </p:sp>
      <p:pic>
        <p:nvPicPr>
          <p:cNvPr id="21508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209800"/>
            <a:ext cx="3810000" cy="289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6235-5A06-8E4E-9AF2-D2A5B0E6B6B2}" type="slidenum">
              <a:rPr lang="en-US" altLang="ja-JP" smtClean="0"/>
              <a:pPr/>
              <a:t>4</a:t>
            </a:fld>
            <a:endParaRPr lang="en-US" altLang="ja-JP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DSK: digital shape kernel</a:t>
            </a:r>
            <a:endParaRPr lang="ja-JP" altLang="en-US" dirty="0"/>
          </a:p>
        </p:txBody>
      </p:sp>
      <p:sp>
        <p:nvSpPr>
          <p:cNvPr id="43010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DSK subsystem</a:t>
            </a:r>
            <a:r>
              <a:rPr lang="ja-JP" altLang="en-US" dirty="0"/>
              <a:t>で用いる形状データのカーネル</a:t>
            </a:r>
            <a:endParaRPr lang="en-US" altLang="ja-JP" dirty="0"/>
          </a:p>
          <a:p>
            <a:pPr lvl="1"/>
            <a:r>
              <a:rPr lang="ja-JP" altLang="en-US" dirty="0"/>
              <a:t>不規則形状天体のポリゴン形状モデル</a:t>
            </a:r>
            <a:endParaRPr lang="en-US" altLang="ja-JP" dirty="0"/>
          </a:p>
          <a:p>
            <a:pPr lvl="1"/>
            <a:r>
              <a:rPr lang="ja-JP" altLang="en-US" dirty="0"/>
              <a:t>三軸不等楕円体は</a:t>
            </a:r>
            <a:r>
              <a:rPr lang="en-US" altLang="ja-JP" dirty="0" err="1"/>
              <a:t>pck</a:t>
            </a:r>
            <a:r>
              <a:rPr lang="ja-JP" altLang="en-US" dirty="0"/>
              <a:t>で取り扱える</a:t>
            </a:r>
            <a:endParaRPr lang="en-US" altLang="ja-JP" dirty="0"/>
          </a:p>
          <a:p>
            <a:r>
              <a:rPr lang="ja-JP" altLang="en-US" dirty="0"/>
              <a:t>バイナリデータ</a:t>
            </a:r>
            <a:endParaRPr lang="en-US" altLang="ja-JP" dirty="0"/>
          </a:p>
          <a:p>
            <a:pPr lvl="1"/>
            <a:r>
              <a:rPr lang="ja-JP" altLang="en-US" dirty="0"/>
              <a:t>拡張子は</a:t>
            </a:r>
            <a:r>
              <a:rPr lang="en-US" altLang="ja-JP" dirty="0"/>
              <a:t> .</a:t>
            </a:r>
            <a:r>
              <a:rPr lang="en-US" altLang="ja-JP" dirty="0" err="1"/>
              <a:t>bds</a:t>
            </a:r>
            <a:endParaRPr lang="en-US" altLang="ja-JP" dirty="0"/>
          </a:p>
          <a:p>
            <a:pPr lvl="1"/>
            <a:r>
              <a:rPr lang="en-US" altLang="ja-JP" dirty="0" err="1"/>
              <a:t>mkdsk</a:t>
            </a:r>
            <a:r>
              <a:rPr lang="ja-JP" altLang="en-US" dirty="0"/>
              <a:t>コマンドで作成できる</a:t>
            </a:r>
            <a:endParaRPr lang="en-US" altLang="ja-JP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A344-DE70-894F-B4B1-A668E2A04744}" type="slidenum">
              <a:rPr lang="en-US" altLang="ja-JP" smtClean="0"/>
              <a:pPr/>
              <a:t>40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11237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Major APIs in DSK subsystem</a:t>
            </a:r>
            <a:endParaRPr lang="ja-JP" altLang="en-US" dirty="0"/>
          </a:p>
        </p:txBody>
      </p:sp>
      <p:sp>
        <p:nvSpPr>
          <p:cNvPr id="44034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/>
              <a:t>Obtaining information on an irregular-shaped body</a:t>
            </a:r>
          </a:p>
          <a:p>
            <a:pPr lvl="1"/>
            <a:r>
              <a:rPr lang="en-US" altLang="ja-JP" dirty="0"/>
              <a:t>Sub-observer point</a:t>
            </a:r>
          </a:p>
          <a:p>
            <a:pPr lvl="1"/>
            <a:r>
              <a:rPr lang="en-US" altLang="ja-JP" dirty="0"/>
              <a:t>Surface intercept</a:t>
            </a:r>
          </a:p>
          <a:p>
            <a:pPr lvl="1"/>
            <a:r>
              <a:rPr lang="en-US" altLang="ja-JP" dirty="0"/>
              <a:t>Occultation and transit</a:t>
            </a:r>
          </a:p>
          <a:p>
            <a:pPr lvl="1"/>
            <a:r>
              <a:rPr lang="en-US" altLang="ja-JP" dirty="0"/>
              <a:t>Limb profile and day/night terminator profile</a:t>
            </a:r>
          </a:p>
          <a:p>
            <a:pPr lvl="1"/>
            <a:r>
              <a:rPr lang="en-US" altLang="ja-JP" dirty="0"/>
              <a:t>Solar illumination conditions</a:t>
            </a:r>
          </a:p>
          <a:p>
            <a:pPr lvl="1"/>
            <a:r>
              <a:rPr lang="ja-JP" altLang="ja-JP" dirty="0"/>
              <a:t>S</a:t>
            </a:r>
            <a:r>
              <a:rPr lang="en-US" altLang="ja-JP" dirty="0" err="1"/>
              <a:t>ee</a:t>
            </a:r>
            <a:r>
              <a:rPr lang="ja-JP" altLang="en-US" dirty="0"/>
              <a:t> </a:t>
            </a:r>
            <a:r>
              <a:rPr lang="en-US" altLang="ja-JP" dirty="0"/>
              <a:t>SPICE/</a:t>
            </a:r>
            <a:r>
              <a:rPr lang="en-US" altLang="ja-JP" dirty="0" err="1"/>
              <a:t>cspice</a:t>
            </a:r>
            <a:r>
              <a:rPr lang="en-US" altLang="ja-JP" dirty="0"/>
              <a:t>/doc/html/</a:t>
            </a:r>
            <a:r>
              <a:rPr lang="en-US" altLang="ja-JP" dirty="0" err="1"/>
              <a:t>req</a:t>
            </a:r>
            <a:r>
              <a:rPr lang="en-US" altLang="ja-JP" dirty="0"/>
              <a:t>/</a:t>
            </a:r>
            <a:r>
              <a:rPr lang="en-US" altLang="ja-JP" dirty="0" err="1"/>
              <a:t>dsk.html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A344-DE70-894F-B4B1-A668E2A04744}" type="slidenum">
              <a:rPr lang="en-US" altLang="ja-JP" smtClean="0"/>
              <a:pPr/>
              <a:t>41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76120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DSK subsystem</a:t>
            </a:r>
            <a:r>
              <a:rPr lang="ja-JP" altLang="en-US" dirty="0"/>
              <a:t>の主な</a:t>
            </a:r>
            <a:r>
              <a:rPr lang="en-US" altLang="ja-JP" dirty="0"/>
              <a:t>API</a:t>
            </a:r>
            <a:endParaRPr lang="ja-JP" altLang="en-US" dirty="0"/>
          </a:p>
        </p:txBody>
      </p:sp>
      <p:sp>
        <p:nvSpPr>
          <p:cNvPr id="44034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不規則形状天体における</a:t>
            </a:r>
            <a:endParaRPr lang="en-US" altLang="ja-JP" dirty="0"/>
          </a:p>
          <a:p>
            <a:pPr lvl="1"/>
            <a:r>
              <a:rPr lang="en-US" altLang="ja-JP" dirty="0"/>
              <a:t>Sub-observer point</a:t>
            </a:r>
          </a:p>
          <a:p>
            <a:pPr lvl="1"/>
            <a:r>
              <a:rPr lang="en-US" altLang="ja-JP" dirty="0"/>
              <a:t>Surface intercept point</a:t>
            </a:r>
          </a:p>
          <a:p>
            <a:pPr lvl="1"/>
            <a:r>
              <a:rPr lang="ja-JP" altLang="en-US" dirty="0"/>
              <a:t>掩蔽，前面通過</a:t>
            </a:r>
            <a:endParaRPr lang="en-US" altLang="ja-JP" dirty="0"/>
          </a:p>
          <a:p>
            <a:pPr lvl="1"/>
            <a:r>
              <a:rPr lang="ja-JP" altLang="en-US" dirty="0"/>
              <a:t>縁形状，日夜境界線</a:t>
            </a:r>
            <a:endParaRPr lang="en-US" altLang="ja-JP" dirty="0"/>
          </a:p>
          <a:p>
            <a:pPr lvl="1"/>
            <a:r>
              <a:rPr lang="ja-JP" altLang="en-US" dirty="0"/>
              <a:t>任意の地点の日照条件</a:t>
            </a:r>
            <a:endParaRPr lang="en-US" altLang="ja-JP" dirty="0"/>
          </a:p>
          <a:p>
            <a:pPr lvl="1"/>
            <a:r>
              <a:rPr lang="ja-JP" altLang="en-US" dirty="0"/>
              <a:t>詳細 </a:t>
            </a:r>
            <a:r>
              <a:rPr lang="en-US" altLang="ja-JP" dirty="0"/>
              <a:t>SPICE/</a:t>
            </a:r>
            <a:r>
              <a:rPr lang="en-US" altLang="ja-JP" dirty="0" err="1"/>
              <a:t>cspice</a:t>
            </a:r>
            <a:r>
              <a:rPr lang="en-US" altLang="ja-JP" dirty="0"/>
              <a:t>/doc/html/</a:t>
            </a:r>
            <a:r>
              <a:rPr lang="en-US" altLang="ja-JP" dirty="0" err="1"/>
              <a:t>req</a:t>
            </a:r>
            <a:r>
              <a:rPr lang="en-US" altLang="ja-JP" dirty="0"/>
              <a:t>/</a:t>
            </a:r>
            <a:r>
              <a:rPr lang="en-US" altLang="ja-JP" dirty="0" err="1"/>
              <a:t>dsk.html</a:t>
            </a:r>
            <a:endParaRPr lang="en-US" altLang="ja-JP" dirty="0"/>
          </a:p>
          <a:p>
            <a:pPr lvl="1"/>
            <a:endParaRPr lang="en-US" altLang="ja-JP" dirty="0"/>
          </a:p>
          <a:p>
            <a:endParaRPr lang="en-US" altLang="ja-JP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A344-DE70-894F-B4B1-A668E2A04744}" type="slidenum">
              <a:rPr lang="en-US" altLang="ja-JP" smtClean="0"/>
              <a:pPr/>
              <a:t>42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42860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CFITSIO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ja-JP" dirty="0"/>
              <a:t>Library for input/output of FITS format files</a:t>
            </a:r>
          </a:p>
          <a:p>
            <a:pPr lvl="1"/>
            <a:r>
              <a:rPr lang="en-US" altLang="ja-JP" dirty="0"/>
              <a:t>Available for C and FORTRAN</a:t>
            </a:r>
            <a:r>
              <a:rPr lang="en-US" altLang="en-US" dirty="0"/>
              <a:t> (FITSIO)</a:t>
            </a:r>
            <a:endParaRPr lang="en-US" altLang="ja-JP" dirty="0"/>
          </a:p>
          <a:p>
            <a:r>
              <a:rPr lang="en-US" altLang="ja-JP" dirty="0"/>
              <a:t>Distributed at</a:t>
            </a:r>
          </a:p>
          <a:p>
            <a:pPr lvl="1"/>
            <a:r>
              <a:rPr lang="en-US" altLang="ja-JP" dirty="0"/>
              <a:t>http://</a:t>
            </a:r>
            <a:r>
              <a:rPr lang="en-US" altLang="ja-JP" dirty="0" err="1"/>
              <a:t>heasarc.gsfc.nasa.gov</a:t>
            </a:r>
            <a:r>
              <a:rPr lang="en-US" altLang="ja-JP" dirty="0"/>
              <a:t>/</a:t>
            </a:r>
            <a:r>
              <a:rPr lang="en-US" altLang="ja-JP" dirty="0" err="1"/>
              <a:t>fitsio</a:t>
            </a:r>
            <a:r>
              <a:rPr lang="en-US" altLang="ja-JP" dirty="0"/>
              <a:t>/</a:t>
            </a:r>
          </a:p>
          <a:p>
            <a:r>
              <a:rPr lang="en-US" altLang="ja-JP" dirty="0" err="1"/>
              <a:t>macOS</a:t>
            </a:r>
            <a:endParaRPr lang="en-US" altLang="ja-JP" dirty="0"/>
          </a:p>
          <a:p>
            <a:pPr lvl="1"/>
            <a:r>
              <a:rPr lang="en-US" altLang="ja-JP" dirty="0"/>
              <a:t>See https://</a:t>
            </a:r>
            <a:r>
              <a:rPr lang="en-US" altLang="ja-JP" dirty="0" err="1"/>
              <a:t>heasarc.gsfc.nasa.gov</a:t>
            </a:r>
            <a:r>
              <a:rPr lang="en-US" altLang="ja-JP" dirty="0"/>
              <a:t>/</a:t>
            </a:r>
            <a:r>
              <a:rPr lang="en-US" altLang="ja-JP" dirty="0" err="1"/>
              <a:t>fitsio</a:t>
            </a:r>
            <a:r>
              <a:rPr lang="en-US" altLang="ja-JP" dirty="0"/>
              <a:t>/</a:t>
            </a:r>
            <a:r>
              <a:rPr lang="en-US" altLang="ja-JP" dirty="0" err="1"/>
              <a:t>fitsio_macosx.html</a:t>
            </a:r>
            <a:endParaRPr lang="en-US" altLang="ja-JP" dirty="0"/>
          </a:p>
          <a:p>
            <a:pPr lvl="1"/>
            <a:r>
              <a:rPr lang="en-US" altLang="ja-JP" dirty="0"/>
              <a:t>Package is available from homebrew and </a:t>
            </a:r>
            <a:r>
              <a:rPr lang="en-US" altLang="ja-JP" dirty="0" err="1"/>
              <a:t>MacPorts</a:t>
            </a:r>
            <a:endParaRPr lang="en-US" altLang="ja-JP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8BDF-15B6-9946-B150-E8A3F612B60A}" type="slidenum">
              <a:rPr lang="en-US" altLang="ja-JP" smtClean="0"/>
              <a:pPr/>
              <a:t>43</a:t>
            </a:fld>
            <a:endParaRPr lang="en-US" altLang="ja-JP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CFITSIO</a:t>
            </a:r>
            <a:endParaRPr lang="ja-JP" altLang="en-US"/>
          </a:p>
        </p:txBody>
      </p:sp>
      <p:sp>
        <p:nvSpPr>
          <p:cNvPr id="45058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ja-JP" dirty="0"/>
              <a:t>FITS</a:t>
            </a:r>
            <a:r>
              <a:rPr lang="ja-JP" altLang="en-US" dirty="0"/>
              <a:t>形式の画像データを読み書きするためのライブラリ</a:t>
            </a:r>
            <a:endParaRPr lang="en-US" altLang="ja-JP" dirty="0"/>
          </a:p>
          <a:p>
            <a:pPr lvl="1"/>
            <a:r>
              <a:rPr lang="en-US" altLang="ja-JP" dirty="0"/>
              <a:t>C</a:t>
            </a:r>
            <a:r>
              <a:rPr lang="ja-JP" altLang="en-US" dirty="0"/>
              <a:t>言語と</a:t>
            </a:r>
            <a:r>
              <a:rPr lang="en-US" altLang="ja-JP" dirty="0"/>
              <a:t>FORTRAN</a:t>
            </a:r>
            <a:r>
              <a:rPr lang="en-US" altLang="en-US" dirty="0"/>
              <a:t> (FITSIO)</a:t>
            </a:r>
            <a:r>
              <a:rPr lang="ja-JP" altLang="en-US" dirty="0"/>
              <a:t>に対応</a:t>
            </a:r>
            <a:endParaRPr lang="en-US" altLang="ja-JP" dirty="0"/>
          </a:p>
          <a:p>
            <a:r>
              <a:rPr lang="ja-JP" altLang="en-US" dirty="0"/>
              <a:t>配布元</a:t>
            </a:r>
            <a:endParaRPr lang="en-US" altLang="ja-JP" dirty="0"/>
          </a:p>
          <a:p>
            <a:pPr lvl="1"/>
            <a:r>
              <a:rPr lang="en-US" altLang="ja-JP" dirty="0"/>
              <a:t>http://</a:t>
            </a:r>
            <a:r>
              <a:rPr lang="en-US" altLang="ja-JP" dirty="0" err="1"/>
              <a:t>heasarc.gsfc.nasa.gov</a:t>
            </a:r>
            <a:r>
              <a:rPr lang="en-US" altLang="ja-JP" dirty="0"/>
              <a:t>/</a:t>
            </a:r>
            <a:r>
              <a:rPr lang="en-US" altLang="ja-JP" dirty="0" err="1"/>
              <a:t>fitsio</a:t>
            </a:r>
            <a:r>
              <a:rPr lang="en-US" altLang="ja-JP" dirty="0"/>
              <a:t>/</a:t>
            </a:r>
          </a:p>
          <a:p>
            <a:r>
              <a:rPr lang="en-US" altLang="ja-JP" dirty="0" err="1"/>
              <a:t>macOS</a:t>
            </a:r>
            <a:r>
              <a:rPr lang="ja-JP" altLang="en-US" dirty="0"/>
              <a:t>の場合</a:t>
            </a:r>
            <a:endParaRPr lang="en-US" altLang="ja-JP" dirty="0"/>
          </a:p>
          <a:p>
            <a:pPr lvl="1"/>
            <a:r>
              <a:rPr lang="en-US" altLang="ja-JP" dirty="0"/>
              <a:t>https://</a:t>
            </a:r>
            <a:r>
              <a:rPr lang="en-US" altLang="ja-JP" dirty="0" err="1"/>
              <a:t>heasarc.gsfc.nasa.gov</a:t>
            </a:r>
            <a:r>
              <a:rPr lang="en-US" altLang="ja-JP" dirty="0"/>
              <a:t>/</a:t>
            </a:r>
            <a:r>
              <a:rPr lang="en-US" altLang="ja-JP" dirty="0" err="1"/>
              <a:t>fitsio</a:t>
            </a:r>
            <a:r>
              <a:rPr lang="en-US" altLang="ja-JP" dirty="0"/>
              <a:t>/</a:t>
            </a:r>
            <a:r>
              <a:rPr lang="en-US" altLang="ja-JP" dirty="0" err="1"/>
              <a:t>fitsio_macosx.html</a:t>
            </a:r>
            <a:r>
              <a:rPr lang="en-US" altLang="ja-JP" dirty="0"/>
              <a:t> </a:t>
            </a:r>
            <a:r>
              <a:rPr lang="ja-JP" altLang="en-US" dirty="0"/>
              <a:t>に説明</a:t>
            </a:r>
            <a:endParaRPr lang="en-US" altLang="ja-JP" dirty="0"/>
          </a:p>
          <a:p>
            <a:pPr lvl="1"/>
            <a:r>
              <a:rPr lang="en-US" altLang="ja-JP" dirty="0"/>
              <a:t>homebrew</a:t>
            </a:r>
            <a:r>
              <a:rPr lang="ja-JP" altLang="en-US" dirty="0"/>
              <a:t>や</a:t>
            </a:r>
            <a:r>
              <a:rPr lang="en-US" altLang="ja-JP" dirty="0" err="1"/>
              <a:t>MacPorts</a:t>
            </a:r>
            <a:r>
              <a:rPr lang="ja-JP" altLang="en-US" dirty="0"/>
              <a:t>ではパッケージが提供されている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A344-DE70-894F-B4B1-A668E2A04744}" type="slidenum">
              <a:rPr lang="en-US" altLang="ja-JP" smtClean="0"/>
              <a:pPr/>
              <a:t>44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35993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600" dirty="0"/>
              <a:t>How to compile </a:t>
            </a:r>
            <a:r>
              <a:rPr lang="en-US" altLang="ja-JP" sz="3600" dirty="0" err="1"/>
              <a:t>plate_renderer</a:t>
            </a:r>
            <a:endParaRPr lang="ja-JP" altLang="en-US" sz="3600" dirty="0"/>
          </a:p>
        </p:txBody>
      </p:sp>
      <p:sp>
        <p:nvSpPr>
          <p:cNvPr id="46082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ja-JP" dirty="0"/>
              <a:t>Modify </a:t>
            </a:r>
            <a:r>
              <a:rPr lang="en-US" altLang="ja-JP" dirty="0" err="1"/>
              <a:t>Makefile</a:t>
            </a:r>
            <a:r>
              <a:rPr lang="en-US" altLang="ja-JP" dirty="0"/>
              <a:t> to fit your local environment</a:t>
            </a:r>
          </a:p>
          <a:p>
            <a:pPr lvl="1"/>
            <a:r>
              <a:rPr lang="en-US" altLang="ja-JP" dirty="0"/>
              <a:t>Check</a:t>
            </a:r>
            <a:r>
              <a:rPr lang="ja-JP" altLang="en-US" dirty="0"/>
              <a:t> </a:t>
            </a:r>
            <a:r>
              <a:rPr lang="en-US" altLang="ja-JP" dirty="0"/>
              <a:t>and</a:t>
            </a:r>
            <a:r>
              <a:rPr lang="ja-JP" altLang="en-US" dirty="0"/>
              <a:t> </a:t>
            </a:r>
            <a:r>
              <a:rPr lang="en-US" altLang="ja-JP" dirty="0"/>
              <a:t>modify</a:t>
            </a:r>
            <a:r>
              <a:rPr lang="ja-JP" altLang="en-US" dirty="0"/>
              <a:t> </a:t>
            </a:r>
            <a:r>
              <a:rPr lang="en-US" altLang="ja-JP" dirty="0"/>
              <a:t>(if</a:t>
            </a:r>
            <a:r>
              <a:rPr lang="ja-JP" altLang="en-US" dirty="0"/>
              <a:t> </a:t>
            </a:r>
            <a:r>
              <a:rPr lang="en-US" altLang="ja-JP" dirty="0"/>
              <a:t>necessary) path in INCLUDES, LIBS</a:t>
            </a:r>
          </a:p>
          <a:p>
            <a:pPr lvl="1"/>
            <a:r>
              <a:rPr lang="ja-JP" altLang="ja-JP" dirty="0"/>
              <a:t>I</a:t>
            </a:r>
            <a:r>
              <a:rPr lang="en-US" altLang="ja-JP" dirty="0"/>
              <a:t>f</a:t>
            </a:r>
            <a:r>
              <a:rPr lang="ja-JP" altLang="en-US" dirty="0"/>
              <a:t> </a:t>
            </a:r>
            <a:r>
              <a:rPr lang="en-US" altLang="ja-JP" dirty="0"/>
              <a:t>you</a:t>
            </a:r>
            <a:r>
              <a:rPr lang="ja-JP" altLang="en-US" dirty="0"/>
              <a:t> </a:t>
            </a:r>
            <a:r>
              <a:rPr lang="en-US" altLang="ja-JP" dirty="0"/>
              <a:t>want</a:t>
            </a:r>
            <a:r>
              <a:rPr lang="ja-JP" altLang="en-US" dirty="0"/>
              <a:t> </a:t>
            </a:r>
            <a:r>
              <a:rPr lang="en-US" altLang="ja-JP" dirty="0"/>
              <a:t>to</a:t>
            </a:r>
            <a:r>
              <a:rPr lang="ja-JP" altLang="en-US" dirty="0"/>
              <a:t> </a:t>
            </a:r>
            <a:r>
              <a:rPr lang="en-US" altLang="ja-JP" dirty="0"/>
              <a:t>make</a:t>
            </a:r>
            <a:r>
              <a:rPr lang="ja-JP" altLang="en-US" dirty="0"/>
              <a:t> </a:t>
            </a:r>
            <a:r>
              <a:rPr lang="en-US" altLang="ja-JP" dirty="0"/>
              <a:t>a</a:t>
            </a:r>
            <a:r>
              <a:rPr lang="ja-JP" altLang="en-US" dirty="0"/>
              <a:t> </a:t>
            </a:r>
            <a:r>
              <a:rPr lang="en-US" altLang="ja-JP" dirty="0"/>
              <a:t>Hayabusa2</a:t>
            </a:r>
            <a:r>
              <a:rPr lang="ja-JP" altLang="en-US" dirty="0"/>
              <a:t> </a:t>
            </a:r>
            <a:r>
              <a:rPr lang="en-US" altLang="ja-JP" dirty="0"/>
              <a:t>version,</a:t>
            </a:r>
            <a:r>
              <a:rPr lang="ja-JP" altLang="en-US" dirty="0"/>
              <a:t> </a:t>
            </a:r>
            <a:r>
              <a:rPr lang="en-US" altLang="ja-JP" dirty="0"/>
              <a:t>deactivate CFLAGS</a:t>
            </a:r>
            <a:r>
              <a:rPr lang="ja-JP" altLang="en-US" dirty="0"/>
              <a:t> </a:t>
            </a:r>
            <a:r>
              <a:rPr lang="en-US" altLang="ja-JP" dirty="0"/>
              <a:t>for</a:t>
            </a:r>
            <a:r>
              <a:rPr lang="ja-JP" altLang="en-US" dirty="0"/>
              <a:t> </a:t>
            </a:r>
            <a:r>
              <a:rPr lang="en-US" altLang="ja-JP" dirty="0"/>
              <a:t>Hayabusa1</a:t>
            </a:r>
            <a:r>
              <a:rPr lang="ja-JP" altLang="en-US" dirty="0"/>
              <a:t> </a:t>
            </a:r>
            <a:r>
              <a:rPr lang="en-US" altLang="ja-JP" dirty="0"/>
              <a:t>and</a:t>
            </a:r>
            <a:r>
              <a:rPr lang="ja-JP" altLang="en-US" dirty="0"/>
              <a:t> </a:t>
            </a:r>
            <a:r>
              <a:rPr lang="en-US" altLang="ja-JP" dirty="0"/>
              <a:t>activate CFLAGS for Hayabusa2</a:t>
            </a:r>
          </a:p>
          <a:p>
            <a:r>
              <a:rPr lang="en-US" altLang="ja-JP" dirty="0"/>
              <a:t>Type make command to produce </a:t>
            </a:r>
            <a:r>
              <a:rPr lang="en-US" altLang="ja-JP" dirty="0" err="1"/>
              <a:t>plate_renderer</a:t>
            </a:r>
            <a:r>
              <a:rPr lang="en-US" altLang="ja-JP" dirty="0"/>
              <a:t> executable file</a:t>
            </a:r>
          </a:p>
          <a:p>
            <a:pPr lvl="1"/>
            <a:r>
              <a:rPr lang="ja-JP" altLang="ja-JP" dirty="0"/>
              <a:t>co</a:t>
            </a:r>
            <a:r>
              <a:rPr lang="en-US" altLang="ja-JP" dirty="0" err="1"/>
              <a:t>py</a:t>
            </a:r>
            <a:r>
              <a:rPr lang="ja-JP" altLang="en-US" dirty="0"/>
              <a:t> </a:t>
            </a:r>
            <a:r>
              <a:rPr lang="en-US" altLang="ja-JP" dirty="0"/>
              <a:t>it</a:t>
            </a:r>
            <a:r>
              <a:rPr lang="ja-JP" altLang="en-US" dirty="0"/>
              <a:t> </a:t>
            </a:r>
            <a:r>
              <a:rPr lang="en-US" altLang="ja-JP" dirty="0"/>
              <a:t>to</a:t>
            </a:r>
            <a:r>
              <a:rPr lang="ja-JP" altLang="en-US" dirty="0"/>
              <a:t> </a:t>
            </a:r>
            <a:r>
              <a:rPr lang="en-US" altLang="ja-JP" dirty="0"/>
              <a:t>your</a:t>
            </a:r>
            <a:r>
              <a:rPr lang="ja-JP" altLang="en-US" dirty="0"/>
              <a:t> </a:t>
            </a:r>
            <a:r>
              <a:rPr lang="en-US" altLang="ja-JP" dirty="0"/>
              <a:t>working</a:t>
            </a:r>
            <a:r>
              <a:rPr lang="ja-JP" altLang="en-US" dirty="0"/>
              <a:t> </a:t>
            </a:r>
            <a:r>
              <a:rPr lang="en-US" altLang="ja-JP" dirty="0"/>
              <a:t>directory</a:t>
            </a:r>
          </a:p>
          <a:p>
            <a:endParaRPr lang="en-US" altLang="ja-JP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A344-DE70-894F-B4B1-A668E2A04744}" type="slidenum">
              <a:rPr lang="en-US" altLang="ja-JP" smtClean="0"/>
              <a:pPr/>
              <a:t>45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0707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コンパイル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ja-JP" altLang="en-US" dirty="0"/>
              <a:t>同梱の</a:t>
            </a:r>
            <a:r>
              <a:rPr kumimoji="1" lang="en-US" altLang="ja-JP" dirty="0" err="1"/>
              <a:t>Makefile</a:t>
            </a:r>
            <a:r>
              <a:rPr kumimoji="1" lang="ja-JP" altLang="en-US" dirty="0"/>
              <a:t>の内容をチェックして，自分の環境に合わせる</a:t>
            </a:r>
            <a:endParaRPr kumimoji="1" lang="en-US" altLang="ja-JP" dirty="0"/>
          </a:p>
          <a:p>
            <a:pPr lvl="1"/>
            <a:r>
              <a:rPr lang="en-US" altLang="ja-JP" dirty="0"/>
              <a:t>INCLUDES, LIBS</a:t>
            </a:r>
            <a:r>
              <a:rPr lang="ja-JP" altLang="en-US" dirty="0"/>
              <a:t>のパスを確認，必要に応じて変更</a:t>
            </a:r>
            <a:endParaRPr lang="en-US" altLang="ja-JP" dirty="0"/>
          </a:p>
          <a:p>
            <a:pPr lvl="1"/>
            <a:r>
              <a:rPr lang="en-US" altLang="ja-JP" dirty="0"/>
              <a:t>Hayabusa2</a:t>
            </a:r>
            <a:r>
              <a:rPr lang="ja-JP" altLang="en-US" dirty="0"/>
              <a:t> </a:t>
            </a:r>
            <a:r>
              <a:rPr lang="en-US" altLang="ja-JP" dirty="0"/>
              <a:t>version</a:t>
            </a:r>
            <a:r>
              <a:rPr lang="ja-JP" altLang="en-US" dirty="0"/>
              <a:t>でコンパイルしたい場合は</a:t>
            </a:r>
            <a:r>
              <a:rPr lang="en-US" altLang="ja-JP" dirty="0"/>
              <a:t>CFLAGS</a:t>
            </a:r>
            <a:r>
              <a:rPr lang="ja-JP" altLang="en-US" dirty="0"/>
              <a:t>で</a:t>
            </a:r>
            <a:r>
              <a:rPr lang="en-US" altLang="ja-JP" dirty="0"/>
              <a:t>Hayabusa1</a:t>
            </a:r>
            <a:r>
              <a:rPr lang="ja-JP" altLang="en-US" dirty="0"/>
              <a:t>の部分を無効化，</a:t>
            </a:r>
            <a:r>
              <a:rPr lang="en-US" altLang="ja-JP" dirty="0"/>
              <a:t>Hayabusa2</a:t>
            </a:r>
            <a:r>
              <a:rPr lang="ja-JP" altLang="en-US" dirty="0"/>
              <a:t>を有効化</a:t>
            </a:r>
            <a:endParaRPr lang="en-US" altLang="ja-JP" dirty="0"/>
          </a:p>
          <a:p>
            <a:r>
              <a:rPr kumimoji="1" lang="en-US" altLang="ja-JP" dirty="0"/>
              <a:t>make</a:t>
            </a:r>
            <a:r>
              <a:rPr kumimoji="1" lang="ja-JP" altLang="en-US" dirty="0"/>
              <a:t>コマンドにより，実行ファイル</a:t>
            </a:r>
            <a:r>
              <a:rPr kumimoji="1" lang="en-US" altLang="ja-JP" dirty="0" err="1"/>
              <a:t>plate_renderer</a:t>
            </a:r>
            <a:r>
              <a:rPr kumimoji="1" lang="ja-JP" altLang="en-US" dirty="0"/>
              <a:t>を生成</a:t>
            </a:r>
            <a:endParaRPr kumimoji="1" lang="en-US" altLang="ja-JP" dirty="0"/>
          </a:p>
          <a:p>
            <a:pPr lvl="1"/>
            <a:r>
              <a:rPr lang="ja-JP" altLang="en-US" dirty="0"/>
              <a:t>自分の作業ディレクトリに実行ファイルをコピー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8BDF-15B6-9946-B150-E8A3F612B60A}" type="slidenum">
              <a:rPr lang="en-US" altLang="ja-JP" smtClean="0"/>
              <a:pPr/>
              <a:t>46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40489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DSK</a:t>
            </a:r>
            <a:r>
              <a:rPr kumimoji="1" lang="ja-JP" altLang="en-US" dirty="0"/>
              <a:t> </a:t>
            </a:r>
            <a:r>
              <a:rPr kumimoji="1" lang="en-US" altLang="ja-JP" dirty="0"/>
              <a:t>files</a:t>
            </a:r>
            <a:r>
              <a:rPr kumimoji="1" lang="ja-JP" altLang="en-US" dirty="0"/>
              <a:t> </a:t>
            </a:r>
            <a:r>
              <a:rPr kumimoji="1" lang="en-US" altLang="ja-JP" dirty="0"/>
              <a:t>of</a:t>
            </a:r>
            <a:r>
              <a:rPr kumimoji="1" lang="ja-JP" altLang="en-US" dirty="0"/>
              <a:t> </a:t>
            </a:r>
            <a:r>
              <a:rPr kumimoji="1" lang="en-US" altLang="ja-JP" dirty="0"/>
              <a:t>Itokawa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ja-JP" dirty="0"/>
              <a:t>https://</a:t>
            </a:r>
            <a:r>
              <a:rPr lang="en-US" altLang="ja-JP" dirty="0" err="1"/>
              <a:t>naif.jpl.nasa.gov</a:t>
            </a:r>
            <a:r>
              <a:rPr lang="en-US" altLang="ja-JP" dirty="0"/>
              <a:t>/pub/</a:t>
            </a:r>
            <a:r>
              <a:rPr lang="en-US" altLang="ja-JP" dirty="0" err="1"/>
              <a:t>naif</a:t>
            </a:r>
            <a:r>
              <a:rPr lang="en-US" altLang="ja-JP" dirty="0"/>
              <a:t>/</a:t>
            </a:r>
            <a:r>
              <a:rPr lang="en-US" altLang="ja-JP" dirty="0" err="1"/>
              <a:t>generic_kernels</a:t>
            </a:r>
            <a:r>
              <a:rPr lang="en-US" altLang="ja-JP" dirty="0"/>
              <a:t>/</a:t>
            </a:r>
            <a:r>
              <a:rPr lang="en-US" altLang="ja-JP" dirty="0" err="1"/>
              <a:t>dsk</a:t>
            </a:r>
            <a:r>
              <a:rPr lang="en-US" altLang="ja-JP" dirty="0"/>
              <a:t>/asteroids/</a:t>
            </a:r>
            <a:r>
              <a:rPr lang="en-US" altLang="ja-JP" dirty="0" err="1"/>
              <a:t>itokawa</a:t>
            </a:r>
            <a:r>
              <a:rPr lang="en-US" altLang="ja-JP" dirty="0"/>
              <a:t>/</a:t>
            </a:r>
          </a:p>
          <a:p>
            <a:pPr lvl="1"/>
            <a:r>
              <a:rPr lang="en-US" altLang="ja-JP" dirty="0"/>
              <a:t>49k polygons model</a:t>
            </a:r>
          </a:p>
          <a:p>
            <a:pPr lvl="2"/>
            <a:r>
              <a:rPr lang="en-US" altLang="ja-JP" dirty="0"/>
              <a:t>hay_a_amica_5_itokawashape_v1_0_64q.bds</a:t>
            </a:r>
          </a:p>
          <a:p>
            <a:pPr lvl="1"/>
            <a:r>
              <a:rPr kumimoji="1" lang="en-US" altLang="ja-JP" dirty="0"/>
              <a:t>3M polygons model</a:t>
            </a:r>
          </a:p>
          <a:p>
            <a:pPr lvl="2"/>
            <a:r>
              <a:rPr lang="en-US" altLang="ja-JP" dirty="0"/>
              <a:t>hay_a_amica_5_itokawashape_v1_0_512q.bds</a:t>
            </a:r>
          </a:p>
          <a:p>
            <a:r>
              <a:rPr kumimoji="1" lang="en-US" altLang="ja-JP" dirty="0"/>
              <a:t>Assuming to be placed at</a:t>
            </a:r>
          </a:p>
          <a:p>
            <a:pPr lvl="1"/>
            <a:r>
              <a:rPr lang="en-US" altLang="ja-JP" dirty="0"/>
              <a:t>kernels/Itokawa/</a:t>
            </a:r>
            <a:r>
              <a:rPr lang="en-US" altLang="ja-JP" dirty="0" err="1"/>
              <a:t>dsk</a:t>
            </a:r>
            <a:r>
              <a:rPr lang="en-US" altLang="ja-JP" dirty="0"/>
              <a:t>/</a:t>
            </a:r>
          </a:p>
          <a:p>
            <a:pPr lvl="1"/>
            <a:r>
              <a:rPr kumimoji="1" lang="ja-JP" altLang="en-US" dirty="0"/>
              <a:t>上記ディレクトリに配置されていること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8BDF-15B6-9946-B150-E8A3F612B60A}" type="slidenum">
              <a:rPr lang="en-US" altLang="ja-JP" smtClean="0"/>
              <a:pPr/>
              <a:t>47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385683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How to use</a:t>
            </a:r>
            <a:endParaRPr lang="ja-JP" altLang="en-US"/>
          </a:p>
        </p:txBody>
      </p:sp>
      <p:sp>
        <p:nvSpPr>
          <p:cNvPr id="4608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ja-JP" dirty="0"/>
              <a:t>$ ./</a:t>
            </a:r>
            <a:r>
              <a:rPr lang="en-US" altLang="ja-JP" dirty="0" err="1"/>
              <a:t>plate_rendere</a:t>
            </a:r>
            <a:r>
              <a:rPr lang="en-US" altLang="ja-JP" dirty="0"/>
              <a:t> </a:t>
            </a:r>
            <a:r>
              <a:rPr lang="en-US" altLang="ja-JP" dirty="0" err="1"/>
              <a:t>DSK_kernel</a:t>
            </a:r>
            <a:r>
              <a:rPr lang="en-US" altLang="ja-JP" dirty="0"/>
              <a:t> kernels ...</a:t>
            </a:r>
          </a:p>
          <a:p>
            <a:pPr lvl="1"/>
            <a:r>
              <a:rPr lang="en-US" altLang="ja-JP" dirty="0"/>
              <a:t>1</a:t>
            </a:r>
            <a:r>
              <a:rPr lang="en-US" altLang="ja-JP" baseline="30000" dirty="0"/>
              <a:t>st</a:t>
            </a:r>
            <a:r>
              <a:rPr lang="en-US" altLang="ja-JP" dirty="0"/>
              <a:t> argument should</a:t>
            </a:r>
            <a:r>
              <a:rPr lang="ja-JP" altLang="en-US" dirty="0"/>
              <a:t> </a:t>
            </a:r>
            <a:r>
              <a:rPr lang="en-US" altLang="ja-JP" dirty="0"/>
              <a:t>be</a:t>
            </a:r>
            <a:r>
              <a:rPr lang="ja-JP" altLang="en-US" dirty="0"/>
              <a:t> </a:t>
            </a:r>
            <a:r>
              <a:rPr lang="en-US" altLang="ja-JP" dirty="0" err="1"/>
              <a:t>DSK_kernel</a:t>
            </a:r>
            <a:r>
              <a:rPr lang="en-US" altLang="ja-JP" dirty="0"/>
              <a:t> file</a:t>
            </a:r>
          </a:p>
          <a:p>
            <a:pPr lvl="1"/>
            <a:r>
              <a:rPr lang="en-US" altLang="ja-JP" dirty="0"/>
              <a:t>Other kernels are listed after </a:t>
            </a:r>
            <a:r>
              <a:rPr lang="en-US" altLang="ja-JP" dirty="0" err="1"/>
              <a:t>dsk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ja-JP" dirty="0"/>
              <a:t>Options </a:t>
            </a:r>
          </a:p>
          <a:p>
            <a:pPr lvl="1"/>
            <a:r>
              <a:rPr lang="en-US" altLang="ja-JP" dirty="0"/>
              <a:t>Selection of output files</a:t>
            </a:r>
          </a:p>
          <a:p>
            <a:pPr lvl="1"/>
            <a:r>
              <a:rPr lang="en-US" altLang="ja-JP" dirty="0"/>
              <a:t>Draw the </a:t>
            </a:r>
            <a:r>
              <a:rPr lang="en-US" altLang="ja-JP" dirty="0" err="1"/>
              <a:t>lat</a:t>
            </a:r>
            <a:r>
              <a:rPr lang="en-US" altLang="ja-JP" dirty="0"/>
              <a:t>/</a:t>
            </a:r>
            <a:r>
              <a:rPr lang="en-US" altLang="ja-JP" dirty="0" err="1"/>
              <a:t>lon</a:t>
            </a:r>
            <a:r>
              <a:rPr lang="en-US" altLang="ja-JP" dirty="0"/>
              <a:t> grid</a:t>
            </a:r>
          </a:p>
          <a:p>
            <a:pPr lvl="1"/>
            <a:r>
              <a:rPr lang="en-US" altLang="ja-JP" dirty="0"/>
              <a:t>Change the viewpoint</a:t>
            </a:r>
          </a:p>
          <a:p>
            <a:pPr lvl="2"/>
            <a:r>
              <a:rPr lang="en-US" altLang="ja-JP" dirty="0"/>
              <a:t>Simulate an actual situation of S/C (reading kernels): S/C VP mode</a:t>
            </a:r>
          </a:p>
          <a:p>
            <a:pPr lvl="2"/>
            <a:r>
              <a:rPr lang="en-US" altLang="ja-JP" dirty="0"/>
              <a:t>View from an arbitrary location: Free VP mode</a:t>
            </a:r>
          </a:p>
          <a:p>
            <a:pPr lvl="1"/>
            <a:endParaRPr lang="en-US" altLang="ja-JP" dirty="0"/>
          </a:p>
          <a:p>
            <a:pPr lvl="1"/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8BDF-15B6-9946-B150-E8A3F612B60A}" type="slidenum">
              <a:rPr lang="en-US" altLang="ja-JP" smtClean="0"/>
              <a:pPr/>
              <a:t>48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27549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使い方</a:t>
            </a:r>
          </a:p>
        </p:txBody>
      </p:sp>
      <p:sp>
        <p:nvSpPr>
          <p:cNvPr id="47106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/>
              <a:t>$ ./</a:t>
            </a:r>
            <a:r>
              <a:rPr lang="en-US" altLang="ja-JP" dirty="0" err="1"/>
              <a:t>plate_rendere</a:t>
            </a:r>
            <a:r>
              <a:rPr lang="en-US" altLang="ja-JP" dirty="0"/>
              <a:t> </a:t>
            </a:r>
            <a:r>
              <a:rPr lang="en-US" altLang="ja-JP" dirty="0" err="1"/>
              <a:t>DSK_kernel</a:t>
            </a:r>
            <a:r>
              <a:rPr lang="en-US" altLang="ja-JP" dirty="0"/>
              <a:t> kernels ...</a:t>
            </a:r>
          </a:p>
          <a:p>
            <a:pPr lvl="1"/>
            <a:r>
              <a:rPr lang="ja-JP" altLang="en-US" dirty="0"/>
              <a:t>第一引数が</a:t>
            </a:r>
            <a:r>
              <a:rPr lang="en-US" altLang="ja-JP" dirty="0"/>
              <a:t>DSK kernel</a:t>
            </a:r>
            <a:r>
              <a:rPr lang="ja-JP" altLang="en-US" dirty="0"/>
              <a:t>，以降必要な一般のカーネルを引数に列挙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オプション</a:t>
            </a:r>
            <a:endParaRPr lang="en-US" altLang="ja-JP" dirty="0"/>
          </a:p>
          <a:p>
            <a:pPr lvl="1"/>
            <a:r>
              <a:rPr lang="ja-JP" altLang="en-US" dirty="0"/>
              <a:t>書き出しデータ種の選択</a:t>
            </a:r>
            <a:endParaRPr lang="en-US" altLang="ja-JP" dirty="0"/>
          </a:p>
          <a:p>
            <a:pPr lvl="1"/>
            <a:r>
              <a:rPr lang="ja-JP" altLang="en-US" dirty="0"/>
              <a:t>緯度経度グリッド描画</a:t>
            </a:r>
            <a:endParaRPr lang="en-US" altLang="ja-JP" dirty="0"/>
          </a:p>
          <a:p>
            <a:pPr lvl="1"/>
            <a:r>
              <a:rPr lang="ja-JP" altLang="en-US" dirty="0"/>
              <a:t>視点モード変更</a:t>
            </a:r>
            <a:endParaRPr lang="en-US" altLang="ja-JP" dirty="0"/>
          </a:p>
          <a:p>
            <a:pPr lvl="2"/>
            <a:r>
              <a:rPr lang="ja-JP" altLang="en-US" dirty="0"/>
              <a:t>実データ参照（時刻指定）モード</a:t>
            </a:r>
            <a:r>
              <a:rPr lang="en-US" altLang="ja-JP" dirty="0"/>
              <a:t>/</a:t>
            </a:r>
            <a:r>
              <a:rPr lang="ja-JP" altLang="en-US" dirty="0"/>
              <a:t>視点指定モード</a:t>
            </a:r>
            <a:endParaRPr lang="en-US" altLang="ja-JP" dirty="0"/>
          </a:p>
          <a:p>
            <a:pPr lvl="1"/>
            <a:endParaRPr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A344-DE70-894F-B4B1-A668E2A04744}" type="slidenum">
              <a:rPr lang="en-US" altLang="ja-JP" smtClean="0"/>
              <a:pPr/>
              <a:t>49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0784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AMICA</a:t>
            </a:r>
            <a:br>
              <a:rPr lang="en-US" altLang="ja-JP" dirty="0"/>
            </a:br>
            <a:r>
              <a:rPr lang="en-US" altLang="ja-JP" sz="3600" dirty="0"/>
              <a:t>Asteroid Multiband Imaging Camera</a:t>
            </a:r>
            <a:endParaRPr lang="ja-JP" altLang="en-US" sz="3600" dirty="0"/>
          </a:p>
        </p:txBody>
      </p:sp>
      <p:sp>
        <p:nvSpPr>
          <p:cNvPr id="21506" name="コンテンツ プレースホルダ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/>
              <a:t>はやぶさ搭載カメラ</a:t>
            </a:r>
            <a:endParaRPr lang="en-US" altLang="ja-JP"/>
          </a:p>
          <a:p>
            <a:pPr lvl="1"/>
            <a:r>
              <a:rPr lang="ja-JP" altLang="en-US"/>
              <a:t>光学航法用カメラ（</a:t>
            </a:r>
            <a:r>
              <a:rPr lang="en-US" altLang="ja-JP"/>
              <a:t>ONC-T</a:t>
            </a:r>
            <a:r>
              <a:rPr lang="ja-JP" altLang="en-US"/>
              <a:t>）の別名</a:t>
            </a:r>
            <a:endParaRPr lang="en-US" altLang="ja-JP"/>
          </a:p>
          <a:p>
            <a:pPr lvl="1"/>
            <a:r>
              <a:rPr lang="ja-JP" altLang="en-US"/>
              <a:t>可視</a:t>
            </a:r>
            <a:r>
              <a:rPr lang="en-US" altLang="ja-JP"/>
              <a:t>-</a:t>
            </a:r>
            <a:r>
              <a:rPr lang="ja-JP" altLang="en-US"/>
              <a:t>近赤外域の分光画像（分光フィルタ）</a:t>
            </a:r>
            <a:endParaRPr lang="en-US" altLang="ja-JP"/>
          </a:p>
          <a:p>
            <a:pPr lvl="1"/>
            <a:r>
              <a:rPr lang="ja-JP" altLang="en-US"/>
              <a:t>偏光フィルタ（使用せず）</a:t>
            </a:r>
            <a:endParaRPr lang="en-US" altLang="ja-JP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A388-59A4-8B43-A120-5404EF146318}" type="slidenum">
              <a:rPr lang="en-US" altLang="ja-JP" smtClean="0"/>
              <a:pPr/>
              <a:t>5</a:t>
            </a:fld>
            <a:endParaRPr lang="en-US" altLang="ja-JP"/>
          </a:p>
        </p:txBody>
      </p:sp>
      <p:pic>
        <p:nvPicPr>
          <p:cNvPr id="21507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209800"/>
            <a:ext cx="3810000" cy="289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9532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Example/</a:t>
            </a:r>
            <a:r>
              <a:rPr kumimoji="1" lang="ja-JP" altLang="en-US" dirty="0"/>
              <a:t>使用例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altLang="ja-JP" dirty="0"/>
              <a:t>% ./</a:t>
            </a:r>
            <a:r>
              <a:rPr lang="en-US" altLang="ja-JP" dirty="0" err="1"/>
              <a:t>plate_renderer</a:t>
            </a:r>
            <a:r>
              <a:rPr lang="en-US" altLang="ja-JP" dirty="0"/>
              <a:t> kernels/Itokawa/</a:t>
            </a:r>
            <a:r>
              <a:rPr lang="en-US" altLang="ja-JP" dirty="0" err="1"/>
              <a:t>dsk</a:t>
            </a:r>
            <a:r>
              <a:rPr lang="en-US" altLang="ja-JP" dirty="0"/>
              <a:t>/hay_a_amica_5_itokawashape_v1_0_512q.bds $(cat </a:t>
            </a:r>
            <a:r>
              <a:rPr lang="en-US" altLang="ja-JP" dirty="0" err="1"/>
              <a:t>kernel_list_rendezvous.txt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r>
              <a:rPr lang="en-US" altLang="ja-JP" dirty="0"/>
              <a:t>kernels/Itokawa/</a:t>
            </a:r>
            <a:r>
              <a:rPr lang="en-US" altLang="ja-JP" dirty="0" err="1"/>
              <a:t>dsk</a:t>
            </a:r>
            <a:r>
              <a:rPr lang="en-US" altLang="ja-JP" dirty="0"/>
              <a:t>/hay_a_amica_5_itokawashape_v1_0_5124q.bds is loaded.</a:t>
            </a:r>
          </a:p>
          <a:p>
            <a:pPr marL="0" indent="0">
              <a:buNone/>
            </a:pPr>
            <a:r>
              <a:rPr lang="en-US" altLang="ja-JP" dirty="0"/>
              <a:t>(snip)</a:t>
            </a:r>
          </a:p>
          <a:p>
            <a:pPr marL="0" indent="0">
              <a:buNone/>
            </a:pPr>
            <a:r>
              <a:rPr lang="en-US" altLang="ja-JP" dirty="0"/>
              <a:t>Use HAYABUSA_AMICA </a:t>
            </a:r>
          </a:p>
          <a:p>
            <a:pPr marL="0" indent="0">
              <a:buNone/>
            </a:pPr>
            <a:r>
              <a:rPr lang="de-DE" altLang="ja-JP" dirty="0"/>
              <a:t>Input </a:t>
            </a:r>
            <a:r>
              <a:rPr lang="de-DE" altLang="ja-JP" dirty="0" err="1"/>
              <a:t>epoch</a:t>
            </a:r>
            <a:r>
              <a:rPr lang="de-DE" altLang="ja-JP" dirty="0"/>
              <a:t> (UTC): </a:t>
            </a:r>
            <a:r>
              <a:rPr lang="de-DE" altLang="ja-JP" u="sng" dirty="0">
                <a:solidFill>
                  <a:srgbClr val="FF0000"/>
                </a:solidFill>
              </a:rPr>
              <a:t>2005-10-01T00:00:00</a:t>
            </a:r>
            <a:r>
              <a:rPr lang="en-US" altLang="en-US" dirty="0">
                <a:solidFill>
                  <a:srgbClr val="FF0000"/>
                </a:solidFill>
              </a:rPr>
              <a:t> &lt;- Type it</a:t>
            </a:r>
            <a:endParaRPr lang="de-DE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is-IS" altLang="ja-JP" dirty="0"/>
              <a:t>2005-10-01T000000</a:t>
            </a:r>
          </a:p>
          <a:p>
            <a:pPr marL="0" indent="0">
              <a:buNone/>
            </a:pPr>
            <a:r>
              <a:rPr lang="en-US" altLang="ja-JP" dirty="0"/>
              <a:t>S/C position (Body-Fixed):</a:t>
            </a:r>
          </a:p>
          <a:p>
            <a:pPr marL="0" indent="0">
              <a:buNone/>
            </a:pPr>
            <a:r>
              <a:rPr lang="mr-IN" altLang="ja-JP" dirty="0"/>
              <a:t>    X   =          7.63712</a:t>
            </a:r>
          </a:p>
          <a:p>
            <a:pPr marL="0" indent="0">
              <a:buNone/>
            </a:pPr>
            <a:r>
              <a:rPr lang="mr-IN" altLang="ja-JP" dirty="0"/>
              <a:t>    Y   =         -1.97583</a:t>
            </a:r>
          </a:p>
          <a:p>
            <a:pPr marL="0" indent="0">
              <a:buNone/>
            </a:pPr>
            <a:r>
              <a:rPr lang="mr-IN" altLang="ja-JP" dirty="0"/>
              <a:t>    Z   =          0.05974</a:t>
            </a:r>
          </a:p>
          <a:p>
            <a:pPr marL="0" indent="0">
              <a:buNone/>
            </a:pPr>
            <a:r>
              <a:rPr lang="en-US" altLang="ja-JP" dirty="0"/>
              <a:t>Solar position (Body-Fixed):</a:t>
            </a:r>
          </a:p>
          <a:p>
            <a:pPr marL="0" indent="0">
              <a:buNone/>
            </a:pPr>
            <a:r>
              <a:rPr lang="mr-IN" altLang="ja-JP" dirty="0"/>
              <a:t>    X   =  161050864.48813</a:t>
            </a:r>
          </a:p>
          <a:p>
            <a:pPr marL="0" indent="0">
              <a:buNone/>
            </a:pPr>
            <a:r>
              <a:rPr lang="mr-IN" altLang="ja-JP" dirty="0"/>
              <a:t>    Y   =  -14520949.19513</a:t>
            </a:r>
          </a:p>
          <a:p>
            <a:pPr marL="0" indent="0">
              <a:buNone/>
            </a:pPr>
            <a:r>
              <a:rPr lang="mr-IN" altLang="ja-JP" dirty="0"/>
              <a:t>    Z   =    4732054.85776</a:t>
            </a:r>
          </a:p>
          <a:p>
            <a:pPr marL="0" indent="0">
              <a:buNone/>
            </a:pPr>
            <a:r>
              <a:rPr lang="en-US" altLang="ja-JP" dirty="0"/>
              <a:t>The central LOS vector (body-fixed):</a:t>
            </a:r>
          </a:p>
          <a:p>
            <a:pPr marL="0" indent="0">
              <a:buNone/>
            </a:pPr>
            <a:r>
              <a:rPr lang="mr-IN" altLang="ja-JP" dirty="0"/>
              <a:t>    X   =         -0.97037</a:t>
            </a:r>
          </a:p>
          <a:p>
            <a:pPr marL="0" indent="0">
              <a:buNone/>
            </a:pPr>
            <a:r>
              <a:rPr lang="mr-IN" altLang="ja-JP" dirty="0"/>
              <a:t>    Y   =          0.24123</a:t>
            </a:r>
          </a:p>
          <a:p>
            <a:pPr marL="0" indent="0">
              <a:buNone/>
            </a:pPr>
            <a:r>
              <a:rPr lang="mr-IN" altLang="ja-JP" dirty="0"/>
              <a:t>    Z   =         -0.01401</a:t>
            </a:r>
          </a:p>
          <a:p>
            <a:pPr marL="0" indent="0">
              <a:buNone/>
            </a:pPr>
            <a:r>
              <a:rPr lang="it-IT" altLang="ja-JP" dirty="0"/>
              <a:t>line: 1000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8BDF-15B6-9946-B150-E8A3F612B60A}" type="slidenum">
              <a:rPr lang="en-US" altLang="ja-JP" smtClean="0"/>
              <a:pPr/>
              <a:t>50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0379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Command line options</a:t>
            </a:r>
            <a:br>
              <a:rPr kumimoji="1" lang="en-US" altLang="ja-JP" dirty="0"/>
            </a:br>
            <a:r>
              <a:rPr lang="ja-JP" altLang="en-US" dirty="0"/>
              <a:t>コマンドラインオプション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kumimoji="1" lang="en-US" altLang="ja-JP" dirty="0"/>
              <a:t>-g </a:t>
            </a:r>
            <a:r>
              <a:rPr kumimoji="1" lang="en-US" altLang="ja-JP" dirty="0" err="1"/>
              <a:t>grid_spacing</a:t>
            </a:r>
            <a:endParaRPr kumimoji="1" lang="en-US" altLang="ja-JP" dirty="0"/>
          </a:p>
          <a:p>
            <a:pPr marL="400050" lvl="1" indent="0">
              <a:buNone/>
            </a:pPr>
            <a:r>
              <a:rPr lang="en-US" altLang="ja-JP" dirty="0"/>
              <a:t>draw grid lines with </a:t>
            </a:r>
            <a:r>
              <a:rPr lang="en-US" altLang="ja-JP" dirty="0" err="1"/>
              <a:t>grid_spacing</a:t>
            </a:r>
            <a:endParaRPr lang="en-US" altLang="ja-JP" dirty="0"/>
          </a:p>
          <a:p>
            <a:pPr marL="400050" lvl="1" indent="0">
              <a:buNone/>
            </a:pPr>
            <a:r>
              <a:rPr lang="ja-JP" altLang="en-US" dirty="0"/>
              <a:t>経緯度線グリッドを描画（間隔を指定すること）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-u </a:t>
            </a:r>
            <a:r>
              <a:rPr lang="en-US" altLang="ja-JP" dirty="0" err="1"/>
              <a:t>utc</a:t>
            </a:r>
            <a:endParaRPr lang="en-US" altLang="ja-JP" dirty="0"/>
          </a:p>
          <a:p>
            <a:pPr marL="400050" lvl="1" indent="0">
              <a:buNone/>
            </a:pPr>
            <a:r>
              <a:rPr lang="en-US" altLang="ja-JP" dirty="0"/>
              <a:t>directly set epoch in UTC (prompt is not appeared)</a:t>
            </a:r>
          </a:p>
          <a:p>
            <a:pPr marL="400050" lvl="1" indent="0">
              <a:buNone/>
            </a:pPr>
            <a:r>
              <a:rPr lang="ja-JP" altLang="en-US" dirty="0"/>
              <a:t>時刻を</a:t>
            </a:r>
            <a:r>
              <a:rPr lang="en-US" altLang="ja-JP" dirty="0"/>
              <a:t>UTC</a:t>
            </a:r>
            <a:r>
              <a:rPr lang="ja-JP" altLang="en-US" dirty="0"/>
              <a:t>で指定（プロンプトは出なくなる）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-u </a:t>
            </a:r>
            <a:r>
              <a:rPr kumimoji="1" lang="en-US" altLang="ja-JP" dirty="0" err="1"/>
              <a:t>start_utc</a:t>
            </a:r>
            <a:r>
              <a:rPr kumimoji="1" lang="en-US" altLang="ja-JP" dirty="0"/>
              <a:t>/step/</a:t>
            </a:r>
            <a:r>
              <a:rPr kumimoji="1" lang="en-US" altLang="ja-JP" dirty="0" err="1"/>
              <a:t>loop_no</a:t>
            </a:r>
            <a:endParaRPr kumimoji="1" lang="en-US" altLang="ja-JP" dirty="0"/>
          </a:p>
          <a:p>
            <a:pPr marL="400050" lvl="1" indent="0">
              <a:buNone/>
            </a:pPr>
            <a:r>
              <a:rPr lang="en-US" altLang="ja-JP" dirty="0"/>
              <a:t>set start time, step [sec], and number of loop to make sequential images</a:t>
            </a:r>
          </a:p>
          <a:p>
            <a:pPr marL="400050" lvl="1" indent="0">
              <a:buNone/>
            </a:pPr>
            <a:r>
              <a:rPr lang="ja-JP" altLang="en-US" dirty="0"/>
              <a:t>開始時刻，時間刻み，繰り返し回数を指定して連続データを生成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-t TI</a:t>
            </a:r>
          </a:p>
          <a:p>
            <a:pPr marL="400050" lvl="1" indent="0">
              <a:buNone/>
            </a:pPr>
            <a:r>
              <a:rPr lang="en-US" altLang="ja-JP" dirty="0"/>
              <a:t>set epoch in TI</a:t>
            </a:r>
          </a:p>
          <a:p>
            <a:pPr marL="400050" lvl="1" indent="0">
              <a:buNone/>
            </a:pPr>
            <a:r>
              <a:rPr lang="ja-JP" altLang="en-US" dirty="0"/>
              <a:t>時刻を</a:t>
            </a:r>
            <a:r>
              <a:rPr lang="en-US" altLang="ja-JP" dirty="0"/>
              <a:t>TI</a:t>
            </a:r>
            <a:r>
              <a:rPr lang="ja-JP" altLang="en-US" dirty="0"/>
              <a:t>で指定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8BDF-15B6-9946-B150-E8A3F612B60A}" type="slidenum">
              <a:rPr lang="en-US" altLang="ja-JP" smtClean="0"/>
              <a:pPr/>
              <a:t>51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59183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Command line options (cont.)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ja-JP" dirty="0"/>
              <a:t>-</a:t>
            </a:r>
            <a:r>
              <a:rPr lang="en-US" altLang="ja-JP" dirty="0"/>
              <a:t>v </a:t>
            </a:r>
            <a:r>
              <a:rPr lang="en-US" altLang="ja-JP" dirty="0" err="1"/>
              <a:t>SC_lat</a:t>
            </a:r>
            <a:r>
              <a:rPr lang="en-US" altLang="ja-JP" dirty="0"/>
              <a:t>/</a:t>
            </a:r>
            <a:r>
              <a:rPr lang="en-US" altLang="ja-JP" dirty="0" err="1"/>
              <a:t>SC_lon</a:t>
            </a:r>
            <a:r>
              <a:rPr lang="en-US" altLang="ja-JP" dirty="0"/>
              <a:t>/</a:t>
            </a:r>
            <a:r>
              <a:rPr lang="en-US" altLang="ja-JP" dirty="0" err="1"/>
              <a:t>solar_lat</a:t>
            </a:r>
            <a:r>
              <a:rPr lang="en-US" altLang="ja-JP" dirty="0"/>
              <a:t>/</a:t>
            </a:r>
            <a:r>
              <a:rPr lang="en-US" altLang="ja-JP" dirty="0" err="1"/>
              <a:t>solar_lon</a:t>
            </a:r>
            <a:endParaRPr kumimoji="1" lang="en-US" altLang="ja-JP" dirty="0"/>
          </a:p>
          <a:p>
            <a:pPr marL="400050" lvl="1" indent="0">
              <a:buNone/>
            </a:pPr>
            <a:r>
              <a:rPr lang="en-US" altLang="ja-JP" dirty="0"/>
              <a:t>Free viewing point mode with provided sub-S/C </a:t>
            </a:r>
            <a:r>
              <a:rPr lang="en-US" altLang="ja-JP" dirty="0" err="1"/>
              <a:t>lat</a:t>
            </a:r>
            <a:r>
              <a:rPr lang="en-US" altLang="ja-JP" dirty="0"/>
              <a:t>/</a:t>
            </a:r>
            <a:r>
              <a:rPr lang="en-US" altLang="ja-JP" dirty="0" err="1"/>
              <a:t>lon</a:t>
            </a:r>
            <a:r>
              <a:rPr lang="en-US" altLang="ja-JP" dirty="0"/>
              <a:t> and sub-solar </a:t>
            </a:r>
            <a:r>
              <a:rPr lang="en-US" altLang="ja-JP" dirty="0" err="1"/>
              <a:t>lat</a:t>
            </a:r>
            <a:r>
              <a:rPr lang="en-US" altLang="ja-JP" dirty="0"/>
              <a:t>/</a:t>
            </a:r>
            <a:r>
              <a:rPr lang="en-US" altLang="ja-JP" dirty="0" err="1"/>
              <a:t>lon</a:t>
            </a:r>
            <a:endParaRPr lang="en-US" altLang="ja-JP" dirty="0"/>
          </a:p>
          <a:p>
            <a:pPr marL="400050" lvl="1" indent="0">
              <a:buNone/>
            </a:pPr>
            <a:r>
              <a:rPr lang="ja-JP" altLang="en-US" dirty="0"/>
              <a:t>自由視点モードで視点の緯度経度，光源の緯度経度を指定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-</a:t>
            </a:r>
            <a:r>
              <a:rPr kumimoji="1" lang="en-US" altLang="ja-JP" dirty="0" err="1"/>
              <a:t>erlnp</a:t>
            </a:r>
            <a:endParaRPr kumimoji="1" lang="en-US" altLang="ja-JP" dirty="0"/>
          </a:p>
          <a:p>
            <a:pPr marL="400050" lvl="1" indent="0">
              <a:buNone/>
            </a:pPr>
            <a:r>
              <a:rPr lang="en-US" altLang="ja-JP" dirty="0"/>
              <a:t>Output geometry info [e], range info [r], illumination conditions [l], </a:t>
            </a:r>
            <a:r>
              <a:rPr lang="en-US" altLang="ja-JP" dirty="0" err="1"/>
              <a:t>lat</a:t>
            </a:r>
            <a:r>
              <a:rPr lang="en-US" altLang="ja-JP" dirty="0"/>
              <a:t>/</a:t>
            </a:r>
            <a:r>
              <a:rPr lang="en-US" altLang="ja-JP" dirty="0" err="1"/>
              <a:t>lon</a:t>
            </a:r>
            <a:r>
              <a:rPr lang="en-US" altLang="ja-JP" dirty="0"/>
              <a:t> info [n], and polygon ID [p]</a:t>
            </a:r>
          </a:p>
          <a:p>
            <a:pPr marL="400050" lvl="1" indent="0">
              <a:buNone/>
            </a:pPr>
            <a:r>
              <a:rPr lang="ja-JP" altLang="en-US" dirty="0"/>
              <a:t>幾何条件データ</a:t>
            </a:r>
            <a:r>
              <a:rPr lang="en-US" altLang="ja-JP" dirty="0"/>
              <a:t>[e]</a:t>
            </a:r>
            <a:r>
              <a:rPr lang="ja-JP" altLang="en-US" dirty="0"/>
              <a:t>，距離</a:t>
            </a:r>
            <a:r>
              <a:rPr lang="en-US" altLang="ja-JP" dirty="0"/>
              <a:t>[r]</a:t>
            </a:r>
            <a:r>
              <a:rPr lang="ja-JP" altLang="en-US" dirty="0"/>
              <a:t>，日照条件</a:t>
            </a:r>
            <a:r>
              <a:rPr lang="en-US" altLang="ja-JP" dirty="0"/>
              <a:t>[l]</a:t>
            </a:r>
            <a:r>
              <a:rPr lang="ja-JP" altLang="en-US" dirty="0"/>
              <a:t>，緯度経度</a:t>
            </a:r>
            <a:r>
              <a:rPr lang="en-US" altLang="ja-JP" dirty="0"/>
              <a:t>[n]</a:t>
            </a:r>
            <a:r>
              <a:rPr lang="ja-JP" altLang="en-US" dirty="0"/>
              <a:t>，ポリゴン</a:t>
            </a:r>
            <a:r>
              <a:rPr lang="en-US" altLang="ja-JP" dirty="0"/>
              <a:t>ID[p]</a:t>
            </a:r>
            <a:r>
              <a:rPr lang="ja-JP" altLang="en-US" dirty="0"/>
              <a:t>を出力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-All</a:t>
            </a:r>
          </a:p>
          <a:p>
            <a:pPr marL="400050" lvl="1" indent="0">
              <a:buNone/>
            </a:pPr>
            <a:r>
              <a:rPr lang="en-US" altLang="ja-JP" dirty="0"/>
              <a:t>Output all </a:t>
            </a:r>
            <a:r>
              <a:rPr lang="en-US" altLang="ja-JP" dirty="0" err="1"/>
              <a:t>informations</a:t>
            </a:r>
            <a:r>
              <a:rPr lang="en-US" altLang="ja-JP" dirty="0"/>
              <a:t> (same as –</a:t>
            </a:r>
            <a:r>
              <a:rPr lang="en-US" altLang="ja-JP" dirty="0" err="1"/>
              <a:t>erlnp</a:t>
            </a:r>
            <a:r>
              <a:rPr lang="en-US" altLang="ja-JP" dirty="0"/>
              <a:t>)</a:t>
            </a:r>
          </a:p>
          <a:p>
            <a:pPr marL="400050" lvl="1" indent="0">
              <a:buNone/>
            </a:pPr>
            <a:r>
              <a:rPr lang="ja-JP" altLang="en-US" dirty="0"/>
              <a:t>全ての情報を出力（</a:t>
            </a:r>
            <a:r>
              <a:rPr lang="en-US" altLang="ja-JP" dirty="0"/>
              <a:t>–</a:t>
            </a:r>
            <a:r>
              <a:rPr lang="en-US" altLang="ja-JP" dirty="0" err="1"/>
              <a:t>erlnp</a:t>
            </a:r>
            <a:r>
              <a:rPr lang="ja-JP" altLang="en-US" dirty="0"/>
              <a:t>を指定したのと同じ）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8BDF-15B6-9946-B150-E8A3F612B60A}" type="slidenum">
              <a:rPr lang="en-US" altLang="ja-JP" smtClean="0"/>
              <a:pPr/>
              <a:t>52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3533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Example/</a:t>
            </a:r>
            <a:r>
              <a:rPr kumimoji="1" lang="ja-JP" altLang="en-US" dirty="0"/>
              <a:t>使用例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ja-JP" dirty="0"/>
              <a:t>% ./</a:t>
            </a:r>
            <a:r>
              <a:rPr lang="en-US" altLang="ja-JP" dirty="0" err="1"/>
              <a:t>plate_renderer</a:t>
            </a:r>
            <a:r>
              <a:rPr lang="en-US" altLang="ja-JP" dirty="0"/>
              <a:t> -u 2005-10-01T01:00:00 -g 30 -</a:t>
            </a:r>
            <a:r>
              <a:rPr lang="en-US" altLang="ja-JP"/>
              <a:t>All ./kernels</a:t>
            </a:r>
            <a:r>
              <a:rPr lang="en-US" altLang="ja-JP" dirty="0"/>
              <a:t>/Itokawa/</a:t>
            </a:r>
            <a:r>
              <a:rPr lang="en-US" altLang="ja-JP" dirty="0" err="1"/>
              <a:t>dsk</a:t>
            </a:r>
            <a:r>
              <a:rPr lang="en-US" altLang="ja-JP" dirty="0"/>
              <a:t>/hay_a_amica_5_itokawashape_v1_0_512q.bds $(cat </a:t>
            </a:r>
            <a:r>
              <a:rPr lang="en-US" altLang="ja-JP" dirty="0" err="1"/>
              <a:t>kernel_list_rendezvous.txt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will output an image at 2005-10-01T01:00:00 with grids of 30 degree interval and other all related files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上記コマンドで，</a:t>
            </a:r>
            <a:r>
              <a:rPr lang="en-US" altLang="ja-JP" dirty="0"/>
              <a:t>2005-10-01T01:00:00</a:t>
            </a:r>
            <a:r>
              <a:rPr lang="ja-JP" altLang="en-US" dirty="0"/>
              <a:t>の画像を</a:t>
            </a:r>
            <a:r>
              <a:rPr lang="en-US" altLang="ja-JP" dirty="0"/>
              <a:t>30</a:t>
            </a:r>
            <a:r>
              <a:rPr lang="ja-JP" altLang="en-US" dirty="0"/>
              <a:t>度間隔の緯度経度グリッド付きで出力し，合わせて全ての情報ファイルも出力する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8BDF-15B6-9946-B150-E8A3F612B60A}" type="slidenum">
              <a:rPr lang="en-US" altLang="ja-JP" smtClean="0"/>
              <a:pPr/>
              <a:t>53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068419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How to work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ja-JP" dirty="0"/>
              <a:t>Loading kernels</a:t>
            </a:r>
          </a:p>
          <a:p>
            <a:r>
              <a:rPr lang="en-US" altLang="ja-JP" dirty="0"/>
              <a:t>Selecting view mode</a:t>
            </a:r>
          </a:p>
          <a:p>
            <a:pPr lvl="1"/>
            <a:r>
              <a:rPr lang="en-US" altLang="ja-JP" dirty="0"/>
              <a:t>S/C VP mode: Reading geometries from kernels at the given epoch</a:t>
            </a:r>
          </a:p>
          <a:p>
            <a:pPr lvl="1"/>
            <a:r>
              <a:rPr lang="en-US" altLang="ja-JP" dirty="0"/>
              <a:t>Free VP mode: Computing geometries from the given conditions</a:t>
            </a:r>
          </a:p>
          <a:p>
            <a:r>
              <a:rPr lang="en-US" altLang="ja-JP" dirty="0"/>
              <a:t>For all pixels</a:t>
            </a:r>
          </a:p>
          <a:p>
            <a:pPr lvl="1"/>
            <a:r>
              <a:rPr lang="en-US" altLang="ja-JP" dirty="0"/>
              <a:t>Check a footprint of the line-of-sight vector of a certain pixel on the shape model</a:t>
            </a:r>
          </a:p>
          <a:p>
            <a:pPr lvl="1"/>
            <a:r>
              <a:rPr lang="en-US" altLang="ja-JP" dirty="0"/>
              <a:t>Compute a lighting condition, If a footprint exists</a:t>
            </a:r>
          </a:p>
          <a:p>
            <a:pPr lvl="2"/>
            <a:r>
              <a:rPr lang="en-US" altLang="ja-JP" dirty="0"/>
              <a:t>check whether the footprint is shaded or not</a:t>
            </a:r>
          </a:p>
          <a:p>
            <a:pPr lvl="1"/>
            <a:r>
              <a:rPr lang="en-US" altLang="ja-JP" dirty="0"/>
              <a:t>Estimate a brightness at the footprint with </a:t>
            </a:r>
            <a:r>
              <a:rPr lang="en-US" altLang="ja-JP" dirty="0" err="1"/>
              <a:t>Hapke’s</a:t>
            </a:r>
            <a:r>
              <a:rPr lang="en-US" altLang="ja-JP" dirty="0"/>
              <a:t> light scattering model</a:t>
            </a:r>
          </a:p>
          <a:p>
            <a:pPr lvl="1"/>
            <a:r>
              <a:rPr lang="en-US" altLang="ja-JP" dirty="0"/>
              <a:t>Output results as FITS format files</a:t>
            </a:r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8BDF-15B6-9946-B150-E8A3F612B60A}" type="slidenum">
              <a:rPr lang="en-US" altLang="ja-JP" smtClean="0"/>
              <a:pPr/>
              <a:t>54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779292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仕組み</a:t>
            </a:r>
          </a:p>
        </p:txBody>
      </p:sp>
      <p:sp>
        <p:nvSpPr>
          <p:cNvPr id="49154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/>
              <a:t>カーネルのロード</a:t>
            </a:r>
            <a:endParaRPr lang="en-US" altLang="ja-JP"/>
          </a:p>
          <a:p>
            <a:r>
              <a:rPr lang="ja-JP" altLang="en-US"/>
              <a:t>動作モードの選択</a:t>
            </a:r>
            <a:endParaRPr lang="en-US" altLang="ja-JP"/>
          </a:p>
          <a:p>
            <a:pPr lvl="1"/>
            <a:r>
              <a:rPr lang="ja-JP" altLang="en-US"/>
              <a:t>再現モードの場合，カーネルから情報を読み出し</a:t>
            </a:r>
            <a:endParaRPr lang="en-US" altLang="ja-JP"/>
          </a:p>
          <a:p>
            <a:pPr lvl="1"/>
            <a:r>
              <a:rPr lang="ja-JP" altLang="en-US"/>
              <a:t>自由視点モードの場合は入力値から幾何条件算出</a:t>
            </a:r>
            <a:endParaRPr lang="en-US" altLang="ja-JP"/>
          </a:p>
          <a:p>
            <a:r>
              <a:rPr lang="ja-JP" altLang="en-US"/>
              <a:t>各画素について以下を行う</a:t>
            </a:r>
            <a:endParaRPr lang="en-US" altLang="ja-JP"/>
          </a:p>
          <a:p>
            <a:pPr lvl="1"/>
            <a:r>
              <a:rPr lang="ja-JP" altLang="en-US"/>
              <a:t>当該画素の視線ベクトルと形状モデルの交差判定</a:t>
            </a:r>
            <a:endParaRPr lang="en-US" altLang="ja-JP"/>
          </a:p>
          <a:p>
            <a:pPr lvl="1"/>
            <a:r>
              <a:rPr lang="ja-JP" altLang="en-US"/>
              <a:t>交差した場合，交差位置での日照条件を求める</a:t>
            </a:r>
            <a:endParaRPr lang="en-US" altLang="ja-JP"/>
          </a:p>
          <a:p>
            <a:pPr lvl="2"/>
            <a:r>
              <a:rPr lang="ja-JP" altLang="en-US"/>
              <a:t>影になっているかどうかも判定</a:t>
            </a:r>
            <a:endParaRPr lang="en-US" altLang="ja-JP"/>
          </a:p>
          <a:p>
            <a:pPr lvl="1"/>
            <a:r>
              <a:rPr lang="en-US" altLang="ja-JP"/>
              <a:t>Hapke</a:t>
            </a:r>
            <a:r>
              <a:rPr lang="ja-JP" altLang="en-US"/>
              <a:t>光散乱モデルで輝度値を求める</a:t>
            </a:r>
            <a:endParaRPr lang="en-US" altLang="ja-JP"/>
          </a:p>
          <a:p>
            <a:pPr lvl="1"/>
            <a:r>
              <a:rPr lang="ja-JP" altLang="en-US"/>
              <a:t>情報を書き出す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A344-DE70-894F-B4B1-A668E2A04744}" type="slidenum">
              <a:rPr lang="en-US" altLang="ja-JP" smtClean="0"/>
              <a:pPr/>
              <a:t>55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190507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User defined functions 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 err="1"/>
              <a:t>int</a:t>
            </a:r>
            <a:r>
              <a:rPr lang="en-US" altLang="ja-JP" dirty="0"/>
              <a:t> </a:t>
            </a:r>
            <a:r>
              <a:rPr lang="en-US" altLang="ja-JP" dirty="0" err="1"/>
              <a:t>ONC_getlos_c</a:t>
            </a:r>
            <a:r>
              <a:rPr lang="en-US" altLang="ja-JP" dirty="0"/>
              <a:t>( )</a:t>
            </a:r>
          </a:p>
          <a:p>
            <a:pPr lvl="1"/>
            <a:r>
              <a:rPr lang="en-US" altLang="ja-JP" dirty="0"/>
              <a:t>Compute a line-of-sight vector of a given pixel</a:t>
            </a:r>
          </a:p>
          <a:p>
            <a:r>
              <a:rPr lang="en-US" altLang="ja-JP" dirty="0"/>
              <a:t>double </a:t>
            </a:r>
            <a:r>
              <a:rPr lang="en-US" altLang="ja-JP" dirty="0" err="1"/>
              <a:t>hapke</a:t>
            </a:r>
            <a:r>
              <a:rPr lang="en-US" altLang="ja-JP" dirty="0"/>
              <a:t>( )</a:t>
            </a:r>
          </a:p>
          <a:p>
            <a:pPr lvl="1"/>
            <a:r>
              <a:rPr lang="en-US" altLang="ja-JP" dirty="0"/>
              <a:t>Compute brightness with </a:t>
            </a:r>
            <a:r>
              <a:rPr lang="en-US" altLang="ja-JP" dirty="0" err="1"/>
              <a:t>Hapke’s</a:t>
            </a:r>
            <a:r>
              <a:rPr lang="en-US" altLang="ja-JP" dirty="0"/>
              <a:t> light scattering model</a:t>
            </a:r>
          </a:p>
          <a:p>
            <a:r>
              <a:rPr lang="en-US" altLang="ja-JP" dirty="0"/>
              <a:t>void </a:t>
            </a:r>
            <a:r>
              <a:rPr lang="en-US" altLang="ja-JP" dirty="0" err="1"/>
              <a:t>get_plbore</a:t>
            </a:r>
            <a:r>
              <a:rPr lang="en-US" altLang="ja-JP" dirty="0"/>
              <a:t> ( )</a:t>
            </a:r>
          </a:p>
          <a:p>
            <a:pPr lvl="1"/>
            <a:r>
              <a:rPr lang="en-US" altLang="ja-JP" dirty="0"/>
              <a:t>Check a footprint of the line-of-sight vector of a certain pixel on the shape model</a:t>
            </a:r>
          </a:p>
          <a:p>
            <a:r>
              <a:rPr lang="en-US" altLang="ja-JP" dirty="0" err="1"/>
              <a:t>int</a:t>
            </a:r>
            <a:r>
              <a:rPr lang="en-US" altLang="ja-JP" dirty="0"/>
              <a:t> </a:t>
            </a:r>
            <a:r>
              <a:rPr lang="en-US" altLang="ja-JP" dirty="0" err="1"/>
              <a:t>get_cam_info</a:t>
            </a:r>
            <a:r>
              <a:rPr lang="en-US" altLang="ja-JP" dirty="0"/>
              <a:t> ( )</a:t>
            </a:r>
          </a:p>
          <a:p>
            <a:pPr lvl="1"/>
            <a:r>
              <a:rPr lang="en-US" altLang="ja-JP" dirty="0"/>
              <a:t>Read camera info. from </a:t>
            </a:r>
            <a:r>
              <a:rPr lang="en-US" altLang="ja-JP" dirty="0" err="1"/>
              <a:t>ik</a:t>
            </a:r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8BDF-15B6-9946-B150-E8A3F612B60A}" type="slidenum">
              <a:rPr lang="en-US" altLang="ja-JP" smtClean="0"/>
              <a:pPr/>
              <a:t>56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537574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定義済み関数</a:t>
            </a:r>
          </a:p>
        </p:txBody>
      </p:sp>
      <p:sp>
        <p:nvSpPr>
          <p:cNvPr id="50178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ja-JP"/>
              <a:t>int ONC_getlos_c( )</a:t>
            </a:r>
          </a:p>
          <a:p>
            <a:pPr lvl="1"/>
            <a:r>
              <a:rPr lang="ja-JP" altLang="en-US"/>
              <a:t>カメラ特定画素の視線ベクトルを得る関数</a:t>
            </a:r>
            <a:endParaRPr lang="en-US" altLang="ja-JP"/>
          </a:p>
          <a:p>
            <a:r>
              <a:rPr lang="en-US" altLang="ja-JP"/>
              <a:t>double hapke( )</a:t>
            </a:r>
          </a:p>
          <a:p>
            <a:pPr lvl="1"/>
            <a:r>
              <a:rPr lang="en-US" altLang="ja-JP"/>
              <a:t>Hapke</a:t>
            </a:r>
            <a:r>
              <a:rPr lang="ja-JP" altLang="en-US"/>
              <a:t>光散乱モデルでの輝度を得る関数</a:t>
            </a:r>
            <a:endParaRPr lang="en-US" altLang="ja-JP"/>
          </a:p>
          <a:p>
            <a:r>
              <a:rPr lang="en-US" altLang="ja-JP"/>
              <a:t>void get_plbore ( )</a:t>
            </a:r>
          </a:p>
          <a:p>
            <a:pPr lvl="1"/>
            <a:r>
              <a:rPr lang="ja-JP" altLang="en-US"/>
              <a:t>視線ベクトルと形状モデルの交差判定を行い，フットプリント位置と日照条件を得る関数</a:t>
            </a:r>
            <a:endParaRPr lang="en-US" altLang="ja-JP"/>
          </a:p>
          <a:p>
            <a:r>
              <a:rPr lang="en-US" altLang="ja-JP"/>
              <a:t>int get_cam_info ( )</a:t>
            </a:r>
          </a:p>
          <a:p>
            <a:pPr lvl="1"/>
            <a:r>
              <a:rPr lang="en-US" altLang="ja-JP"/>
              <a:t>ik</a:t>
            </a:r>
            <a:r>
              <a:rPr lang="ja-JP" altLang="en-US"/>
              <a:t>からカメラの画面サイズ，画素サイズなどを読み出す関数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A344-DE70-894F-B4B1-A668E2A04744}" type="slidenum">
              <a:rPr lang="en-US" altLang="ja-JP" smtClean="0"/>
              <a:pPr/>
              <a:t>57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07660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Used functions (CSPICE)</a:t>
            </a:r>
            <a:endParaRPr lang="ja-JP" altLang="en-US" dirty="0"/>
          </a:p>
        </p:txBody>
      </p:sp>
      <p:sp>
        <p:nvSpPr>
          <p:cNvPr id="51202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ja-JP" dirty="0" err="1"/>
              <a:t>prompt_c</a:t>
            </a:r>
            <a:r>
              <a:rPr lang="en-US" altLang="ja-JP" dirty="0"/>
              <a:t> ( "Input epoch (UTC): ", STRLEN, </a:t>
            </a:r>
            <a:r>
              <a:rPr lang="en-US" altLang="ja-JP" dirty="0" err="1"/>
              <a:t>start_utc</a:t>
            </a:r>
            <a:r>
              <a:rPr lang="en-US" altLang="ja-JP" dirty="0"/>
              <a:t> );</a:t>
            </a:r>
          </a:p>
          <a:p>
            <a:pPr lvl="1"/>
            <a:r>
              <a:rPr lang="en-US" altLang="ja-JP" dirty="0"/>
              <a:t>Prompt user input with a message (</a:t>
            </a:r>
            <a:r>
              <a:rPr lang="en-US" altLang="ja-JP" dirty="0" err="1"/>
              <a:t>printf</a:t>
            </a:r>
            <a:r>
              <a:rPr lang="en-US" altLang="ja-JP" dirty="0"/>
              <a:t> + </a:t>
            </a:r>
            <a:r>
              <a:rPr lang="en-US" altLang="ja-JP" dirty="0" err="1"/>
              <a:t>scanf</a:t>
            </a:r>
            <a:r>
              <a:rPr lang="en-US" altLang="ja-JP" dirty="0"/>
              <a:t>)</a:t>
            </a:r>
          </a:p>
          <a:p>
            <a:r>
              <a:rPr lang="en-US" altLang="ja-JP" dirty="0" err="1"/>
              <a:t>vminus_c</a:t>
            </a:r>
            <a:r>
              <a:rPr lang="en-US" altLang="ja-JP" dirty="0"/>
              <a:t> (</a:t>
            </a:r>
            <a:r>
              <a:rPr lang="en-US" altLang="ja-JP" dirty="0" err="1"/>
              <a:t>SC_pos_bd,SC_pos_bd</a:t>
            </a:r>
            <a:r>
              <a:rPr lang="en-US" altLang="ja-JP" dirty="0"/>
              <a:t>);</a:t>
            </a:r>
          </a:p>
          <a:p>
            <a:pPr lvl="1"/>
            <a:r>
              <a:rPr lang="en-US" altLang="ja-JP" dirty="0"/>
              <a:t>Negate a 3-dimensional vector by multiplying with -1 </a:t>
            </a:r>
          </a:p>
          <a:p>
            <a:r>
              <a:rPr lang="en-US" altLang="ja-JP" dirty="0" err="1"/>
              <a:t>pxform_c</a:t>
            </a:r>
            <a:r>
              <a:rPr lang="en-US" altLang="ja-JP" dirty="0"/>
              <a:t> (</a:t>
            </a:r>
            <a:r>
              <a:rPr lang="en-US" altLang="ja-JP" dirty="0" err="1"/>
              <a:t>frame,"ITOKAWA_FIXED</a:t>
            </a:r>
            <a:r>
              <a:rPr lang="en-US" altLang="ja-JP" dirty="0"/>
              <a:t>", et, rotate);</a:t>
            </a:r>
          </a:p>
          <a:p>
            <a:pPr lvl="1"/>
            <a:r>
              <a:rPr lang="en-US" altLang="ja-JP" dirty="0"/>
              <a:t>Obtain a rotation matrix</a:t>
            </a:r>
          </a:p>
          <a:p>
            <a:r>
              <a:rPr lang="en-US" altLang="ja-JP" dirty="0"/>
              <a:t>eul2m_c (</a:t>
            </a:r>
            <a:r>
              <a:rPr lang="en-US" altLang="ja-JP" dirty="0" err="1"/>
              <a:t>rotate_z</a:t>
            </a:r>
            <a:r>
              <a:rPr lang="en-US" altLang="ja-JP" dirty="0"/>
              <a:t>,  </a:t>
            </a:r>
            <a:r>
              <a:rPr lang="en-US" altLang="ja-JP" dirty="0" err="1"/>
              <a:t>rotate_y</a:t>
            </a:r>
            <a:r>
              <a:rPr lang="en-US" altLang="ja-JP" dirty="0"/>
              <a:t>,  </a:t>
            </a:r>
            <a:r>
              <a:rPr lang="en-US" altLang="ja-JP" dirty="0" err="1"/>
              <a:t>rotate_x</a:t>
            </a:r>
            <a:r>
              <a:rPr lang="en-US" altLang="ja-JP" dirty="0"/>
              <a:t>, 3, 2, 1,  rotate );</a:t>
            </a:r>
          </a:p>
          <a:p>
            <a:pPr lvl="1"/>
            <a:r>
              <a:rPr lang="en-US" altLang="ja-JP" dirty="0"/>
              <a:t>Get a rotation matrix from Euler angles</a:t>
            </a:r>
          </a:p>
          <a:p>
            <a:r>
              <a:rPr lang="en-US" altLang="ja-JP" dirty="0" err="1"/>
              <a:t>mxv_c</a:t>
            </a:r>
            <a:r>
              <a:rPr lang="en-US" altLang="ja-JP" dirty="0"/>
              <a:t> (rotate, </a:t>
            </a:r>
            <a:r>
              <a:rPr lang="en-US" altLang="ja-JP" dirty="0" err="1"/>
              <a:t>bsight</a:t>
            </a:r>
            <a:r>
              <a:rPr lang="en-US" altLang="ja-JP" dirty="0"/>
              <a:t>, </a:t>
            </a:r>
            <a:r>
              <a:rPr lang="en-US" altLang="ja-JP" dirty="0" err="1"/>
              <a:t>bsight</a:t>
            </a:r>
            <a:r>
              <a:rPr lang="en-US" altLang="ja-JP" dirty="0"/>
              <a:t>);</a:t>
            </a:r>
          </a:p>
          <a:p>
            <a:pPr lvl="1"/>
            <a:r>
              <a:rPr lang="en-US" altLang="ja-JP" dirty="0"/>
              <a:t>Multiply a 3x3 matrix with a 3-dimensional vector</a:t>
            </a:r>
            <a:endParaRPr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A344-DE70-894F-B4B1-A668E2A04744}" type="slidenum">
              <a:rPr lang="en-US" altLang="ja-JP" smtClean="0"/>
              <a:pPr/>
              <a:t>58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822271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主要関数</a:t>
            </a:r>
            <a:r>
              <a:rPr lang="en-US" altLang="ja-JP"/>
              <a:t> (CSPICE)</a:t>
            </a:r>
            <a:endParaRPr lang="ja-JP" altLang="en-US"/>
          </a:p>
        </p:txBody>
      </p:sp>
      <p:sp>
        <p:nvSpPr>
          <p:cNvPr id="51202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ja-JP" dirty="0" err="1"/>
              <a:t>prompt_c</a:t>
            </a:r>
            <a:r>
              <a:rPr lang="en-US" altLang="ja-JP" dirty="0"/>
              <a:t> ( "Input epoch (UTC): ", STRLEN, </a:t>
            </a:r>
            <a:r>
              <a:rPr lang="en-US" altLang="ja-JP" dirty="0" err="1"/>
              <a:t>start_utc</a:t>
            </a:r>
            <a:r>
              <a:rPr lang="en-US" altLang="ja-JP" dirty="0"/>
              <a:t> );</a:t>
            </a:r>
          </a:p>
          <a:p>
            <a:pPr lvl="1"/>
            <a:r>
              <a:rPr lang="ja-JP" altLang="en-US" dirty="0"/>
              <a:t>ユーザ入力用関数（</a:t>
            </a:r>
            <a:r>
              <a:rPr lang="en-US" altLang="ja-JP" dirty="0" err="1"/>
              <a:t>printf</a:t>
            </a:r>
            <a:r>
              <a:rPr lang="en-US" altLang="ja-JP" dirty="0"/>
              <a:t> + </a:t>
            </a:r>
            <a:r>
              <a:rPr lang="en-US" altLang="ja-JP" dirty="0" err="1"/>
              <a:t>scanf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lang="en-US" altLang="ja-JP" dirty="0" err="1"/>
              <a:t>vminus_c</a:t>
            </a:r>
            <a:r>
              <a:rPr lang="en-US" altLang="ja-JP" dirty="0"/>
              <a:t> (</a:t>
            </a:r>
            <a:r>
              <a:rPr lang="en-US" altLang="ja-JP" dirty="0" err="1"/>
              <a:t>SC_pos_bd,SC_pos_bd</a:t>
            </a:r>
            <a:r>
              <a:rPr lang="en-US" altLang="ja-JP" dirty="0"/>
              <a:t>);</a:t>
            </a:r>
          </a:p>
          <a:p>
            <a:pPr lvl="1"/>
            <a:r>
              <a:rPr lang="ja-JP" altLang="en-US" dirty="0"/>
              <a:t>ベクトルに</a:t>
            </a:r>
            <a:r>
              <a:rPr lang="en-US" altLang="ja-JP" dirty="0"/>
              <a:t>-1</a:t>
            </a:r>
            <a:r>
              <a:rPr lang="ja-JP" altLang="en-US" dirty="0"/>
              <a:t>を乗じる関数</a:t>
            </a:r>
            <a:endParaRPr lang="en-US" altLang="ja-JP" dirty="0"/>
          </a:p>
          <a:p>
            <a:r>
              <a:rPr lang="en-US" altLang="ja-JP" dirty="0" err="1"/>
              <a:t>pxform_c</a:t>
            </a:r>
            <a:r>
              <a:rPr lang="en-US" altLang="ja-JP" dirty="0"/>
              <a:t> (</a:t>
            </a:r>
            <a:r>
              <a:rPr lang="en-US" altLang="ja-JP" dirty="0" err="1"/>
              <a:t>frame,"ITOKAWA_FIXED</a:t>
            </a:r>
            <a:r>
              <a:rPr lang="en-US" altLang="ja-JP" dirty="0"/>
              <a:t>", et, rotate);</a:t>
            </a:r>
          </a:p>
          <a:p>
            <a:pPr lvl="1"/>
            <a:r>
              <a:rPr lang="ja-JP" altLang="en-US" dirty="0"/>
              <a:t>座標系間の回転変換を行う回転行列を得る関数</a:t>
            </a:r>
            <a:endParaRPr lang="en-US" altLang="ja-JP" dirty="0"/>
          </a:p>
          <a:p>
            <a:r>
              <a:rPr lang="en-US" altLang="ja-JP" dirty="0"/>
              <a:t>eul2m_c (</a:t>
            </a:r>
            <a:r>
              <a:rPr lang="en-US" altLang="ja-JP" dirty="0" err="1"/>
              <a:t>rotate_z</a:t>
            </a:r>
            <a:r>
              <a:rPr lang="en-US" altLang="ja-JP" dirty="0"/>
              <a:t>,  </a:t>
            </a:r>
            <a:r>
              <a:rPr lang="en-US" altLang="ja-JP" dirty="0" err="1"/>
              <a:t>rotate_y</a:t>
            </a:r>
            <a:r>
              <a:rPr lang="en-US" altLang="ja-JP" dirty="0"/>
              <a:t>,  </a:t>
            </a:r>
            <a:r>
              <a:rPr lang="en-US" altLang="ja-JP" dirty="0" err="1"/>
              <a:t>rotate_x</a:t>
            </a:r>
            <a:r>
              <a:rPr lang="en-US" altLang="ja-JP" dirty="0"/>
              <a:t>, 3, 2, 1,  rotate );</a:t>
            </a:r>
          </a:p>
          <a:p>
            <a:pPr lvl="1"/>
            <a:r>
              <a:rPr lang="ja-JP" altLang="en-US" dirty="0"/>
              <a:t>オイラー角から回転行列を得る関数</a:t>
            </a:r>
            <a:endParaRPr lang="en-US" altLang="ja-JP" dirty="0"/>
          </a:p>
          <a:p>
            <a:r>
              <a:rPr lang="en-US" altLang="ja-JP" dirty="0" err="1"/>
              <a:t>mxv_c</a:t>
            </a:r>
            <a:r>
              <a:rPr lang="en-US" altLang="ja-JP" dirty="0"/>
              <a:t> (rotate, </a:t>
            </a:r>
            <a:r>
              <a:rPr lang="en-US" altLang="ja-JP" dirty="0" err="1"/>
              <a:t>bsight</a:t>
            </a:r>
            <a:r>
              <a:rPr lang="en-US" altLang="ja-JP" dirty="0"/>
              <a:t>, </a:t>
            </a:r>
            <a:r>
              <a:rPr lang="en-US" altLang="ja-JP" dirty="0" err="1"/>
              <a:t>bsight</a:t>
            </a:r>
            <a:r>
              <a:rPr lang="en-US" altLang="ja-JP" dirty="0"/>
              <a:t>);</a:t>
            </a:r>
          </a:p>
          <a:p>
            <a:pPr lvl="1"/>
            <a:r>
              <a:rPr lang="ja-JP" altLang="en-US" dirty="0"/>
              <a:t>行列とベクトルの乗算（回転変換）を行う関数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A344-DE70-894F-B4B1-A668E2A04744}" type="slidenum">
              <a:rPr lang="en-US" altLang="ja-JP" smtClean="0"/>
              <a:pPr/>
              <a:t>59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53223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/>
              <a:t>Spec.</a:t>
            </a:r>
            <a:br>
              <a:rPr lang="en-US" altLang="ja-JP"/>
            </a:br>
            <a:r>
              <a:rPr lang="en-US" altLang="ja-JP"/>
              <a:t> (Nakamura et al., 2001)</a:t>
            </a:r>
            <a:endParaRPr lang="ja-JP" altLang="en-US" dirty="0"/>
          </a:p>
        </p:txBody>
      </p:sp>
      <p:sp>
        <p:nvSpPr>
          <p:cNvPr id="23555" name="コンテンツ プレースホル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ja-JP"/>
              <a:t>FOV (field of view)</a:t>
            </a:r>
          </a:p>
          <a:p>
            <a:pPr lvl="1"/>
            <a:r>
              <a:rPr lang="en-US" altLang="ja-JP"/>
              <a:t> 5.7 x 5.7 deg</a:t>
            </a:r>
          </a:p>
          <a:p>
            <a:r>
              <a:rPr lang="en-US" altLang="ja-JP"/>
              <a:t>focal length</a:t>
            </a:r>
          </a:p>
          <a:p>
            <a:pPr lvl="1"/>
            <a:r>
              <a:rPr lang="en-US" altLang="ja-JP"/>
              <a:t>designed: 120 mm</a:t>
            </a:r>
          </a:p>
          <a:p>
            <a:pPr lvl="1"/>
            <a:r>
              <a:rPr lang="en-US" altLang="ja-JP"/>
              <a:t>measured: 120.8 mm</a:t>
            </a:r>
          </a:p>
          <a:p>
            <a:pPr lvl="2"/>
            <a:r>
              <a:rPr lang="en-US" altLang="ja-JP"/>
              <a:t>in-flight calibration by star obs. (amica31.ti)</a:t>
            </a:r>
          </a:p>
          <a:p>
            <a:r>
              <a:rPr lang="en-US" altLang="ja-JP"/>
              <a:t>detector</a:t>
            </a:r>
          </a:p>
          <a:p>
            <a:pPr lvl="1"/>
            <a:r>
              <a:rPr lang="en-US" altLang="ja-JP"/>
              <a:t>1024 x 1024 pixel (effective size: 1024 x 1000</a:t>
            </a:r>
            <a:r>
              <a:rPr lang="ja-JP" altLang="en-US"/>
              <a:t>）</a:t>
            </a:r>
            <a:endParaRPr lang="en-US" altLang="ja-JP"/>
          </a:p>
          <a:p>
            <a:pPr lvl="1"/>
            <a:r>
              <a:rPr lang="en-US" altLang="ja-JP"/>
              <a:t>pixel size: </a:t>
            </a:r>
            <a:r>
              <a:rPr lang="ja-JP"/>
              <a:t>12</a:t>
            </a:r>
            <a:r>
              <a:rPr lang="en-US" altLang="ja-JP"/>
              <a:t> x 12 µm</a:t>
            </a:r>
          </a:p>
          <a:p>
            <a:r>
              <a:rPr lang="en-US" altLang="ja-JP"/>
              <a:t>IFOV (Instantaneous FOV)</a:t>
            </a:r>
          </a:p>
          <a:p>
            <a:pPr lvl="1"/>
            <a:r>
              <a:rPr lang="en-US" altLang="ja-JP"/>
              <a:t>~20 arcsec</a:t>
            </a:r>
          </a:p>
        </p:txBody>
      </p:sp>
      <p:sp>
        <p:nvSpPr>
          <p:cNvPr id="23556" name="コンテンツ プレースホルダ 4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ja-JP"/>
              <a:t>Resolution</a:t>
            </a:r>
          </a:p>
          <a:p>
            <a:pPr lvl="1"/>
            <a:r>
              <a:rPr lang="en-US" altLang="ja-JP"/>
              <a:t>1 m/pixel@10 km</a:t>
            </a:r>
          </a:p>
          <a:p>
            <a:pPr lvl="1"/>
            <a:r>
              <a:rPr lang="en-US" altLang="ja-JP"/>
              <a:t>50 mm/pixel@500 m</a:t>
            </a:r>
          </a:p>
          <a:p>
            <a:r>
              <a:rPr lang="en-US" altLang="ja-JP"/>
              <a:t>Bit resolution: 12 bit</a:t>
            </a:r>
          </a:p>
          <a:p>
            <a:r>
              <a:rPr lang="en-US" altLang="ja-JP"/>
              <a:t>onboard data processing</a:t>
            </a:r>
          </a:p>
          <a:p>
            <a:pPr lvl="1"/>
            <a:r>
              <a:rPr lang="en-US" altLang="ja-JP"/>
              <a:t>smear correction</a:t>
            </a:r>
          </a:p>
          <a:p>
            <a:pPr lvl="1"/>
            <a:r>
              <a:rPr lang="en-US" altLang="ja-JP"/>
              <a:t>JPEG lossy data compression</a:t>
            </a:r>
          </a:p>
          <a:p>
            <a:pPr lvl="2"/>
            <a:r>
              <a:rPr lang="en-US" altLang="ja-JP"/>
              <a:t>8 bit</a:t>
            </a:r>
          </a:p>
          <a:p>
            <a:pPr lvl="2"/>
            <a:r>
              <a:rPr lang="en-US" altLang="ja-JP"/>
              <a:t>mainly for v-band</a:t>
            </a:r>
          </a:p>
          <a:p>
            <a:pPr lvl="1"/>
            <a:r>
              <a:rPr lang="en-US" altLang="ja-JP"/>
              <a:t>loss-less data compression</a:t>
            </a:r>
          </a:p>
          <a:p>
            <a:pPr lvl="2"/>
            <a:r>
              <a:rPr lang="en-US" altLang="ja-JP"/>
              <a:t>for multi band data</a:t>
            </a:r>
          </a:p>
          <a:p>
            <a:pPr lvl="2"/>
            <a:r>
              <a:rPr lang="en-US" altLang="ja-JP"/>
              <a:t>co-processed with binning</a:t>
            </a:r>
          </a:p>
          <a:p>
            <a:pPr lvl="1"/>
            <a:r>
              <a:rPr lang="en-US" altLang="ja-JP"/>
              <a:t>binning</a:t>
            </a:r>
          </a:p>
          <a:p>
            <a:pPr lvl="2"/>
            <a:r>
              <a:rPr lang="en-US" altLang="ja-JP"/>
              <a:t>2x2, 4x4…</a:t>
            </a:r>
          </a:p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6235-5A06-8E4E-9AF2-D2A5B0E6B6B2}" type="slidenum">
              <a:rPr lang="en-US" altLang="ja-JP" smtClean="0"/>
              <a:pPr/>
              <a:t>6</a:t>
            </a:fld>
            <a:endParaRPr lang="en-US" altLang="ja-JP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600" dirty="0"/>
              <a:t>Used functions (</a:t>
            </a:r>
            <a:r>
              <a:rPr lang="en-US" altLang="ja-JP" sz="3600" dirty="0" err="1"/>
              <a:t>dsk</a:t>
            </a:r>
            <a:r>
              <a:rPr lang="en-US" altLang="ja-JP" sz="3600" dirty="0"/>
              <a:t> subsystem)</a:t>
            </a:r>
            <a:endParaRPr lang="ja-JP" altLang="en-US" sz="3600" dirty="0"/>
          </a:p>
        </p:txBody>
      </p:sp>
      <p:sp>
        <p:nvSpPr>
          <p:cNvPr id="52226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ja-JP" dirty="0" err="1"/>
              <a:t>dasopr_c</a:t>
            </a:r>
            <a:r>
              <a:rPr lang="en-US" altLang="ja-JP" dirty="0"/>
              <a:t> ( </a:t>
            </a:r>
            <a:r>
              <a:rPr lang="en-US" altLang="ja-JP" dirty="0" err="1"/>
              <a:t>argv</a:t>
            </a:r>
            <a:r>
              <a:rPr lang="en-US" altLang="ja-JP" dirty="0"/>
              <a:t>[1], &amp;handle );</a:t>
            </a:r>
          </a:p>
          <a:p>
            <a:r>
              <a:rPr lang="en-US" altLang="ja-JP" dirty="0" err="1"/>
              <a:t>dlabfs_c</a:t>
            </a:r>
            <a:r>
              <a:rPr lang="en-US" altLang="ja-JP" dirty="0"/>
              <a:t> ( handle, &amp;</a:t>
            </a:r>
            <a:r>
              <a:rPr lang="en-US" altLang="ja-JP" dirty="0" err="1"/>
              <a:t>dladsc</a:t>
            </a:r>
            <a:r>
              <a:rPr lang="en-US" altLang="ja-JP" dirty="0"/>
              <a:t>, &amp;found );</a:t>
            </a:r>
          </a:p>
          <a:p>
            <a:pPr lvl="1"/>
            <a:r>
              <a:rPr lang="en-US" altLang="ja-JP" dirty="0"/>
              <a:t>Open a DSK file and prepare to use in user’s program</a:t>
            </a:r>
          </a:p>
          <a:p>
            <a:pPr lvl="1"/>
            <a:r>
              <a:rPr lang="en-US" altLang="ja-JP" dirty="0"/>
              <a:t>handle and </a:t>
            </a:r>
            <a:r>
              <a:rPr lang="en-US" altLang="ja-JP" dirty="0" err="1"/>
              <a:t>dladsc</a:t>
            </a:r>
            <a:r>
              <a:rPr lang="en-US" altLang="ja-JP" dirty="0"/>
              <a:t> are identifier to access shape model information in DSK</a:t>
            </a:r>
          </a:p>
          <a:p>
            <a:pPr lvl="1"/>
            <a:r>
              <a:rPr lang="ja-JP" altLang="ja-JP" dirty="0"/>
              <a:t>f</a:t>
            </a:r>
            <a:r>
              <a:rPr lang="en-US" altLang="ja-JP" dirty="0" err="1"/>
              <a:t>urnsh_c</a:t>
            </a:r>
            <a:r>
              <a:rPr lang="en-US" altLang="ja-JP" dirty="0"/>
              <a:t>()</a:t>
            </a:r>
            <a:r>
              <a:rPr lang="en-US" altLang="en-US" dirty="0"/>
              <a:t> can be also used to open a DSK file, but following DSK functions</a:t>
            </a:r>
            <a:r>
              <a:rPr lang="en-US" altLang="ja-JP" dirty="0"/>
              <a:t> require the DSK handle</a:t>
            </a:r>
          </a:p>
          <a:p>
            <a:r>
              <a:rPr lang="en-US" altLang="ja-JP" dirty="0"/>
              <a:t>dskx02_c (handle, &amp;</a:t>
            </a:r>
            <a:r>
              <a:rPr lang="en-US" altLang="ja-JP" dirty="0" err="1"/>
              <a:t>dladsc</a:t>
            </a:r>
            <a:r>
              <a:rPr lang="en-US" altLang="ja-JP" dirty="0"/>
              <a:t>, </a:t>
            </a:r>
            <a:r>
              <a:rPr lang="en-US" altLang="ja-JP" dirty="0" err="1"/>
              <a:t>SC_pos_bd</a:t>
            </a:r>
            <a:r>
              <a:rPr lang="en-US" altLang="ja-JP" dirty="0"/>
              <a:t>,</a:t>
            </a:r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en-US" altLang="ja-JP" dirty="0" err="1"/>
              <a:t>bsight_bd</a:t>
            </a:r>
            <a:r>
              <a:rPr lang="en-US" altLang="ja-JP" dirty="0"/>
              <a:t>, &amp;PLDEX, </a:t>
            </a:r>
            <a:r>
              <a:rPr lang="en-US" altLang="ja-JP" dirty="0" err="1"/>
              <a:t>surface_point</a:t>
            </a:r>
            <a:r>
              <a:rPr lang="en-US" altLang="ja-JP" dirty="0"/>
              <a:t>,</a:t>
            </a:r>
          </a:p>
          <a:p>
            <a:pPr marL="0" indent="0">
              <a:buNone/>
            </a:pPr>
            <a:r>
              <a:rPr lang="en-US" altLang="ja-JP" dirty="0"/>
              <a:t>	&amp;found1);</a:t>
            </a:r>
          </a:p>
          <a:p>
            <a:pPr lvl="1"/>
            <a:r>
              <a:rPr lang="en-US" altLang="ja-JP" dirty="0"/>
              <a:t>Compute a ray-surface intercept</a:t>
            </a:r>
          </a:p>
          <a:p>
            <a:r>
              <a:rPr lang="en-US" altLang="ja-JP" dirty="0"/>
              <a:t>dskn02_c (handle, &amp;</a:t>
            </a:r>
            <a:r>
              <a:rPr lang="en-US" altLang="ja-JP" dirty="0" err="1"/>
              <a:t>dladsc</a:t>
            </a:r>
            <a:r>
              <a:rPr lang="en-US" altLang="ja-JP" dirty="0"/>
              <a:t>, PLDEX, </a:t>
            </a:r>
            <a:r>
              <a:rPr lang="en-US" altLang="ja-JP" dirty="0" err="1"/>
              <a:t>plnorm</a:t>
            </a:r>
            <a:r>
              <a:rPr lang="en-US" altLang="ja-JP" dirty="0"/>
              <a:t>);</a:t>
            </a:r>
          </a:p>
          <a:p>
            <a:pPr lvl="1"/>
            <a:r>
              <a:rPr lang="en-US" altLang="ja-JP" dirty="0"/>
              <a:t>Compute a normal vector for a given polygon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A344-DE70-894F-B4B1-A668E2A04744}" type="slidenum">
              <a:rPr lang="en-US" altLang="ja-JP" smtClean="0"/>
              <a:pPr/>
              <a:t>60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917855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主要関数</a:t>
            </a:r>
            <a:r>
              <a:rPr lang="en-US" altLang="ja-JP"/>
              <a:t> (dsk subsystem)</a:t>
            </a:r>
            <a:endParaRPr lang="ja-JP" altLang="en-US"/>
          </a:p>
        </p:txBody>
      </p:sp>
      <p:sp>
        <p:nvSpPr>
          <p:cNvPr id="52226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ja-JP" dirty="0" err="1"/>
              <a:t>dasopr_c</a:t>
            </a:r>
            <a:r>
              <a:rPr lang="en-US" altLang="ja-JP" dirty="0"/>
              <a:t> ( </a:t>
            </a:r>
            <a:r>
              <a:rPr lang="en-US" altLang="ja-JP" dirty="0" err="1"/>
              <a:t>argv</a:t>
            </a:r>
            <a:r>
              <a:rPr lang="en-US" altLang="ja-JP" dirty="0"/>
              <a:t>[1], &amp;handle );</a:t>
            </a:r>
          </a:p>
          <a:p>
            <a:r>
              <a:rPr lang="en-US" altLang="ja-JP" dirty="0" err="1"/>
              <a:t>dlabfs_c</a:t>
            </a:r>
            <a:r>
              <a:rPr lang="en-US" altLang="ja-JP" dirty="0"/>
              <a:t> ( handle, &amp;</a:t>
            </a:r>
            <a:r>
              <a:rPr lang="en-US" altLang="ja-JP" dirty="0" err="1"/>
              <a:t>dladsc</a:t>
            </a:r>
            <a:r>
              <a:rPr lang="en-US" altLang="ja-JP" dirty="0"/>
              <a:t>, &amp;found );</a:t>
            </a:r>
          </a:p>
          <a:p>
            <a:pPr lvl="1"/>
            <a:r>
              <a:rPr lang="en-US" altLang="ja-JP" dirty="0"/>
              <a:t>DSK</a:t>
            </a:r>
            <a:r>
              <a:rPr lang="ja-JP" altLang="en-US" dirty="0"/>
              <a:t>読み込み関数と</a:t>
            </a:r>
            <a:r>
              <a:rPr lang="en-US" altLang="ja-JP" dirty="0"/>
              <a:t>DSK</a:t>
            </a:r>
            <a:r>
              <a:rPr lang="ja-JP" altLang="en-US" dirty="0"/>
              <a:t>へのアクセスの準備関数</a:t>
            </a:r>
            <a:endParaRPr lang="en-US" altLang="ja-JP" dirty="0"/>
          </a:p>
          <a:p>
            <a:pPr lvl="1"/>
            <a:r>
              <a:rPr lang="en-US" altLang="ja-JP" dirty="0" err="1"/>
              <a:t>furnsh_c</a:t>
            </a:r>
            <a:r>
              <a:rPr lang="en-US" altLang="ja-JP" dirty="0"/>
              <a:t>()</a:t>
            </a:r>
            <a:r>
              <a:rPr lang="ja-JP" altLang="en-US" dirty="0"/>
              <a:t>でも</a:t>
            </a:r>
            <a:r>
              <a:rPr lang="en-US" altLang="ja-JP" dirty="0"/>
              <a:t>DSK</a:t>
            </a:r>
            <a:r>
              <a:rPr lang="ja-JP" altLang="en-US" dirty="0"/>
              <a:t>を読み込むことは可能だが，以下の関数では</a:t>
            </a:r>
            <a:r>
              <a:rPr lang="en-US" altLang="ja-JP" dirty="0" err="1"/>
              <a:t>dasopr_c</a:t>
            </a:r>
            <a:r>
              <a:rPr lang="en-US" altLang="ja-JP" dirty="0"/>
              <a:t>()</a:t>
            </a:r>
            <a:r>
              <a:rPr lang="ja-JP" altLang="en-US" dirty="0"/>
              <a:t>で得られるファイルハンドル変数</a:t>
            </a:r>
            <a:r>
              <a:rPr lang="en-US" altLang="ja-JP" dirty="0"/>
              <a:t>handle</a:t>
            </a:r>
            <a:r>
              <a:rPr lang="ja-JP" altLang="en-US" dirty="0"/>
              <a:t>を使用する</a:t>
            </a:r>
            <a:endParaRPr lang="en-US" altLang="ja-JP" dirty="0"/>
          </a:p>
          <a:p>
            <a:r>
              <a:rPr lang="en-US" altLang="ja-JP" dirty="0"/>
              <a:t>dskx02_c (handle, &amp;</a:t>
            </a:r>
            <a:r>
              <a:rPr lang="en-US" altLang="ja-JP" dirty="0" err="1"/>
              <a:t>dladsc</a:t>
            </a:r>
            <a:r>
              <a:rPr lang="en-US" altLang="ja-JP" dirty="0"/>
              <a:t>, </a:t>
            </a:r>
            <a:r>
              <a:rPr lang="en-US" altLang="ja-JP" dirty="0" err="1"/>
              <a:t>SC_pos_bd</a:t>
            </a:r>
            <a:r>
              <a:rPr lang="en-US" altLang="ja-JP" dirty="0"/>
              <a:t>,</a:t>
            </a:r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en-US" altLang="ja-JP" dirty="0" err="1"/>
              <a:t>bsight_bd</a:t>
            </a:r>
            <a:r>
              <a:rPr lang="en-US" altLang="ja-JP" dirty="0"/>
              <a:t>, &amp;PLDEX, </a:t>
            </a:r>
            <a:r>
              <a:rPr lang="en-US" altLang="ja-JP" dirty="0" err="1"/>
              <a:t>surface_point</a:t>
            </a:r>
            <a:r>
              <a:rPr lang="en-US" altLang="ja-JP" dirty="0"/>
              <a:t>,</a:t>
            </a:r>
          </a:p>
          <a:p>
            <a:pPr marL="0" indent="0">
              <a:buNone/>
            </a:pPr>
            <a:r>
              <a:rPr lang="en-US" altLang="ja-JP" dirty="0"/>
              <a:t>	&amp;found1);</a:t>
            </a:r>
          </a:p>
          <a:p>
            <a:pPr lvl="1"/>
            <a:r>
              <a:rPr lang="ja-JP" altLang="en-US" dirty="0"/>
              <a:t>視線ベクトルと形状モデルの交点を求める関数</a:t>
            </a:r>
            <a:endParaRPr lang="en-US" altLang="ja-JP" dirty="0"/>
          </a:p>
          <a:p>
            <a:r>
              <a:rPr lang="en-US" altLang="ja-JP" dirty="0"/>
              <a:t>dskn02_c (handle, &amp;</a:t>
            </a:r>
            <a:r>
              <a:rPr lang="en-US" altLang="ja-JP" dirty="0" err="1"/>
              <a:t>dladsc</a:t>
            </a:r>
            <a:r>
              <a:rPr lang="en-US" altLang="ja-JP" dirty="0"/>
              <a:t>, PLDEX,</a:t>
            </a:r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en-US" altLang="ja-JP" dirty="0" err="1"/>
              <a:t>plnorm</a:t>
            </a:r>
            <a:r>
              <a:rPr lang="en-US" altLang="ja-JP" dirty="0"/>
              <a:t>);</a:t>
            </a:r>
          </a:p>
          <a:p>
            <a:pPr lvl="1"/>
            <a:r>
              <a:rPr lang="ja-JP" altLang="en-US" dirty="0"/>
              <a:t>ポリゴンの法線を求める関数</a:t>
            </a:r>
            <a:endParaRPr lang="en-US" altLang="ja-JP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A344-DE70-894F-B4B1-A668E2A04744}" type="slidenum">
              <a:rPr lang="en-US" altLang="ja-JP" smtClean="0"/>
              <a:pPr/>
              <a:t>61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576082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600" dirty="0"/>
              <a:t>Used functions (CSPICE, cont.)</a:t>
            </a:r>
            <a:endParaRPr lang="ja-JP" altLang="en-US" sz="3600" dirty="0"/>
          </a:p>
        </p:txBody>
      </p:sp>
      <p:sp>
        <p:nvSpPr>
          <p:cNvPr id="53250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erract_c</a:t>
            </a:r>
            <a:r>
              <a:rPr lang="en-US" altLang="ja-JP" dirty="0"/>
              <a:t>(), </a:t>
            </a:r>
            <a:r>
              <a:rPr lang="en-US" altLang="ja-JP" dirty="0" err="1"/>
              <a:t>failed_c</a:t>
            </a:r>
            <a:r>
              <a:rPr lang="en-US" altLang="ja-JP" dirty="0"/>
              <a:t>(), </a:t>
            </a:r>
            <a:r>
              <a:rPr lang="en-US" altLang="ja-JP" dirty="0" err="1"/>
              <a:t>reset_c</a:t>
            </a:r>
            <a:r>
              <a:rPr lang="en-US" altLang="ja-JP" dirty="0"/>
              <a:t>()</a:t>
            </a:r>
          </a:p>
          <a:p>
            <a:pPr lvl="1"/>
            <a:r>
              <a:rPr lang="en-US" altLang="ja-JP" dirty="0"/>
              <a:t>Error handling functions (see previous material)</a:t>
            </a:r>
          </a:p>
          <a:p>
            <a:pPr lvl="1"/>
            <a:r>
              <a:rPr lang="en-US" altLang="ja-JP" dirty="0"/>
              <a:t>In </a:t>
            </a:r>
            <a:r>
              <a:rPr lang="en-US" altLang="ja-JP" dirty="0" err="1"/>
              <a:t>plate_renderer</a:t>
            </a:r>
            <a:r>
              <a:rPr lang="en-US" altLang="ja-JP" dirty="0"/>
              <a:t>, output of error message to </a:t>
            </a:r>
            <a:r>
              <a:rPr lang="en-US" altLang="ja-JP" dirty="0" err="1"/>
              <a:t>stdout</a:t>
            </a:r>
            <a:r>
              <a:rPr lang="en-US" altLang="ja-JP" dirty="0"/>
              <a:t> is not suppressed 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A344-DE70-894F-B4B1-A668E2A04744}" type="slidenum">
              <a:rPr lang="en-US" altLang="ja-JP" smtClean="0"/>
              <a:pPr/>
              <a:t>62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787072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主要関数（</a:t>
            </a:r>
            <a:r>
              <a:rPr lang="en-US" altLang="ja-JP"/>
              <a:t>CSPICE</a:t>
            </a:r>
            <a:r>
              <a:rPr lang="ja-JP" altLang="en-US"/>
              <a:t>続き）</a:t>
            </a:r>
          </a:p>
        </p:txBody>
      </p:sp>
      <p:sp>
        <p:nvSpPr>
          <p:cNvPr id="53250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erract_c</a:t>
            </a:r>
            <a:r>
              <a:rPr lang="en-US" altLang="ja-JP" dirty="0"/>
              <a:t>(), </a:t>
            </a:r>
            <a:r>
              <a:rPr lang="en-US" altLang="ja-JP" dirty="0" err="1"/>
              <a:t>failed_c</a:t>
            </a:r>
            <a:r>
              <a:rPr lang="en-US" altLang="ja-JP" dirty="0"/>
              <a:t>(), </a:t>
            </a:r>
            <a:r>
              <a:rPr lang="en-US" altLang="ja-JP" dirty="0" err="1"/>
              <a:t>reset_c</a:t>
            </a:r>
            <a:r>
              <a:rPr lang="en-US" altLang="ja-JP" dirty="0"/>
              <a:t>()</a:t>
            </a:r>
          </a:p>
          <a:p>
            <a:pPr lvl="1"/>
            <a:r>
              <a:rPr lang="ja-JP" altLang="en-US" dirty="0"/>
              <a:t>エラー対策の関数（前回講義参照）</a:t>
            </a:r>
            <a:endParaRPr lang="en-US" altLang="ja-JP" dirty="0"/>
          </a:p>
          <a:p>
            <a:pPr lvl="1"/>
            <a:r>
              <a:rPr lang="ja-JP" altLang="en-US" dirty="0"/>
              <a:t>今回はエラーメッセージ表示は抑止せず，標準出力に表示させている</a:t>
            </a:r>
            <a:endParaRPr lang="en-US" altLang="ja-JP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A344-DE70-894F-B4B1-A668E2A04744}" type="slidenum">
              <a:rPr lang="en-US" altLang="ja-JP" smtClean="0"/>
              <a:pPr/>
              <a:t>63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525111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Used functions (CFITSIO)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ja-JP"/>
              <a:t>fits_create_img(phase_fptr, DOUBLE_IMG, dim, naxis, &amp;status);</a:t>
            </a:r>
          </a:p>
          <a:p>
            <a:pPr lvl="1"/>
            <a:r>
              <a:rPr lang="en-US" altLang="ja-JP"/>
              <a:t>Create a new FITS data</a:t>
            </a:r>
          </a:p>
          <a:p>
            <a:r>
              <a:rPr lang="en-US" altLang="ja-JP"/>
              <a:t>fits_create_file(&amp;phase_fptr, phase_fname, &amp;status);</a:t>
            </a:r>
          </a:p>
          <a:p>
            <a:pPr lvl="1"/>
            <a:r>
              <a:rPr lang="en-US" altLang="ja-JP"/>
              <a:t>Create a new FITS file (like fopen)</a:t>
            </a:r>
          </a:p>
          <a:p>
            <a:r>
              <a:rPr lang="en-US" altLang="ja-JP"/>
              <a:t>fits_write_2d_dbl(phase_fptr, 0, naxis[0], naxis[0], naxis[1], phase_img, &amp;status);</a:t>
            </a:r>
          </a:p>
          <a:p>
            <a:pPr lvl="1"/>
            <a:r>
              <a:rPr lang="en-US" altLang="ja-JP"/>
              <a:t>Write FITS data to a file</a:t>
            </a:r>
          </a:p>
          <a:p>
            <a:r>
              <a:rPr lang="en-US" altLang="ja-JP"/>
              <a:t>fits_close_file(phase_fptr, &amp;status);</a:t>
            </a:r>
          </a:p>
          <a:p>
            <a:pPr lvl="1"/>
            <a:r>
              <a:rPr lang="en-US" altLang="ja-JP"/>
              <a:t>Close a FITS file (like fclose)</a:t>
            </a:r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8BDF-15B6-9946-B150-E8A3F612B60A}" type="slidenum">
              <a:rPr lang="en-US" altLang="ja-JP" smtClean="0"/>
              <a:pPr/>
              <a:t>64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453317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主要関数</a:t>
            </a:r>
            <a:r>
              <a:rPr lang="en-US" altLang="ja-JP"/>
              <a:t> (CFITSIO)</a:t>
            </a:r>
            <a:endParaRPr lang="ja-JP" altLang="en-US"/>
          </a:p>
        </p:txBody>
      </p:sp>
      <p:sp>
        <p:nvSpPr>
          <p:cNvPr id="54274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ja-JP"/>
              <a:t>fits_create_img(phase_fptr, DOUBLE_IMG, dim, naxis, &amp;status);</a:t>
            </a:r>
          </a:p>
          <a:p>
            <a:pPr lvl="1"/>
            <a:r>
              <a:rPr lang="ja-JP" altLang="en-US"/>
              <a:t>新規</a:t>
            </a:r>
            <a:r>
              <a:rPr lang="en-US" altLang="ja-JP"/>
              <a:t>FITS</a:t>
            </a:r>
            <a:r>
              <a:rPr lang="ja-JP" altLang="en-US"/>
              <a:t>データ作成（まだファイルには書き込まれない）</a:t>
            </a:r>
            <a:endParaRPr lang="en-US" altLang="ja-JP"/>
          </a:p>
          <a:p>
            <a:r>
              <a:rPr lang="en-US" altLang="ja-JP"/>
              <a:t>fits_create_file(&amp;phase_fptr, phase_fname, &amp;status);</a:t>
            </a:r>
          </a:p>
          <a:p>
            <a:pPr lvl="1"/>
            <a:r>
              <a:rPr lang="ja-JP" altLang="en-US"/>
              <a:t>新規</a:t>
            </a:r>
            <a:r>
              <a:rPr lang="en-US" altLang="ja-JP"/>
              <a:t>FITS</a:t>
            </a:r>
            <a:r>
              <a:rPr lang="ja-JP" altLang="en-US"/>
              <a:t>ファイル作成</a:t>
            </a:r>
            <a:r>
              <a:rPr lang="en-US" altLang="ja-JP"/>
              <a:t> (fopen</a:t>
            </a:r>
            <a:r>
              <a:rPr lang="ja-JP" altLang="en-US"/>
              <a:t>相当</a:t>
            </a:r>
            <a:r>
              <a:rPr lang="en-US" altLang="ja-JP"/>
              <a:t>)</a:t>
            </a:r>
          </a:p>
          <a:p>
            <a:r>
              <a:rPr lang="en-US" altLang="ja-JP"/>
              <a:t>fits_write_2d_dbl(phase_fptr, 0, naxis[0], naxis[0], naxis[1], phase_img, &amp;status);</a:t>
            </a:r>
          </a:p>
          <a:p>
            <a:pPr lvl="1"/>
            <a:r>
              <a:rPr lang="en-US" altLang="ja-JP"/>
              <a:t>FITS</a:t>
            </a:r>
            <a:r>
              <a:rPr lang="ja-JP" altLang="en-US"/>
              <a:t>データのファイル書き出し</a:t>
            </a:r>
            <a:endParaRPr lang="en-US" altLang="ja-JP"/>
          </a:p>
          <a:p>
            <a:r>
              <a:rPr lang="en-US" altLang="ja-JP"/>
              <a:t>fits_close_file(phase_fptr, &amp;status);</a:t>
            </a:r>
          </a:p>
          <a:p>
            <a:pPr lvl="1"/>
            <a:r>
              <a:rPr lang="en-US" altLang="ja-JP"/>
              <a:t>FITS</a:t>
            </a:r>
            <a:r>
              <a:rPr lang="ja-JP" altLang="en-US"/>
              <a:t>ファイルのクローズ（</a:t>
            </a:r>
            <a:r>
              <a:rPr lang="en-US" altLang="ja-JP"/>
              <a:t>fclose</a:t>
            </a:r>
            <a:r>
              <a:rPr lang="ja-JP" altLang="en-US"/>
              <a:t>相当）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A344-DE70-894F-B4B1-A668E2A04744}" type="slidenum">
              <a:rPr lang="en-US" altLang="ja-JP" smtClean="0"/>
              <a:pPr/>
              <a:t>65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70989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Used functions</a:t>
            </a:r>
            <a:endParaRPr lang="ja-JP" altLang="en-US" dirty="0"/>
          </a:p>
        </p:txBody>
      </p:sp>
      <p:sp>
        <p:nvSpPr>
          <p:cNvPr id="55298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hapke</a:t>
            </a:r>
            <a:r>
              <a:rPr lang="en-US" altLang="ja-JP" dirty="0"/>
              <a:t>(double </a:t>
            </a:r>
            <a:r>
              <a:rPr lang="en-US" altLang="ja-JP" dirty="0" err="1"/>
              <a:t>i</a:t>
            </a:r>
            <a:r>
              <a:rPr lang="en-US" altLang="ja-JP" dirty="0"/>
              <a:t>, double e, double g);</a:t>
            </a:r>
          </a:p>
          <a:p>
            <a:pPr lvl="1"/>
            <a:r>
              <a:rPr lang="en-US" altLang="ja-JP" dirty="0"/>
              <a:t>Compute brightness of object under a given illumination condition by </a:t>
            </a:r>
            <a:r>
              <a:rPr lang="en-US" altLang="ja-JP" dirty="0" err="1"/>
              <a:t>Hapke’s</a:t>
            </a:r>
            <a:r>
              <a:rPr lang="en-US" altLang="ja-JP" dirty="0"/>
              <a:t> light scattering model</a:t>
            </a:r>
          </a:p>
          <a:p>
            <a:pPr lvl="1"/>
            <a:r>
              <a:rPr lang="en-US" altLang="ja-JP" dirty="0" err="1"/>
              <a:t>Hapke’s</a:t>
            </a:r>
            <a:r>
              <a:rPr lang="en-US" altLang="ja-JP" dirty="0"/>
              <a:t> model is an empirically developed to describe light scattering on the planetary surfaces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A344-DE70-894F-B4B1-A668E2A04744}" type="slidenum">
              <a:rPr lang="en-US" altLang="ja-JP" smtClean="0"/>
              <a:pPr/>
              <a:t>66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384373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主要関数（その他）</a:t>
            </a:r>
          </a:p>
        </p:txBody>
      </p:sp>
      <p:sp>
        <p:nvSpPr>
          <p:cNvPr id="55298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hapke</a:t>
            </a:r>
            <a:r>
              <a:rPr lang="en-US" altLang="ja-JP" dirty="0"/>
              <a:t>(double </a:t>
            </a:r>
            <a:r>
              <a:rPr lang="en-US" altLang="ja-JP" dirty="0" err="1"/>
              <a:t>i</a:t>
            </a:r>
            <a:r>
              <a:rPr lang="en-US" altLang="ja-JP" dirty="0"/>
              <a:t>, double e, double g);</a:t>
            </a:r>
          </a:p>
          <a:p>
            <a:pPr lvl="1"/>
            <a:r>
              <a:rPr lang="ja-JP" altLang="en-US" dirty="0"/>
              <a:t>入力された日照条件下での</a:t>
            </a:r>
            <a:r>
              <a:rPr lang="en-US" altLang="ja-JP" dirty="0" err="1"/>
              <a:t>Hapke</a:t>
            </a:r>
            <a:r>
              <a:rPr lang="ja-JP" altLang="en-US" dirty="0"/>
              <a:t>の光散乱則による物体の輝度を求める</a:t>
            </a:r>
            <a:endParaRPr lang="en-US" altLang="ja-JP" dirty="0"/>
          </a:p>
          <a:p>
            <a:pPr lvl="1"/>
            <a:r>
              <a:rPr lang="en-US" altLang="ja-JP" dirty="0" err="1"/>
              <a:t>Hapke</a:t>
            </a:r>
            <a:r>
              <a:rPr lang="ja-JP" altLang="en-US" dirty="0"/>
              <a:t>則は天体表面の光散乱モデルとして開発されている</a:t>
            </a:r>
            <a:endParaRPr lang="en-US" altLang="ja-JP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A344-DE70-894F-B4B1-A668E2A04744}" type="slidenum">
              <a:rPr lang="en-US" altLang="ja-JP" smtClean="0"/>
              <a:pPr/>
              <a:t>67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677222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Exercise 6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ja-JP" dirty="0"/>
              <a:t>Build </a:t>
            </a:r>
            <a:r>
              <a:rPr lang="en-US" altLang="ja-JP" dirty="0" err="1"/>
              <a:t>plate_renderer</a:t>
            </a:r>
            <a:r>
              <a:rPr lang="en-US" altLang="ja-JP" dirty="0"/>
              <a:t>, and make simulated images</a:t>
            </a:r>
          </a:p>
          <a:p>
            <a:r>
              <a:rPr lang="en-US" altLang="ja-JP" dirty="0"/>
              <a:t>Simulate following images (already</a:t>
            </a:r>
            <a:r>
              <a:rPr lang="ja-JP" altLang="en-US" dirty="0"/>
              <a:t> </a:t>
            </a:r>
            <a:r>
              <a:rPr lang="en-US" altLang="ja-JP" dirty="0"/>
              <a:t>distributed)</a:t>
            </a:r>
            <a:r>
              <a:rPr lang="ja-JP" altLang="en-US"/>
              <a:t> </a:t>
            </a:r>
            <a:r>
              <a:rPr lang="en-US" altLang="ja-JP"/>
              <a:t>with </a:t>
            </a:r>
            <a:r>
              <a:rPr lang="en-US" altLang="ja-JP" dirty="0"/>
              <a:t>the S/C VP mode</a:t>
            </a:r>
          </a:p>
          <a:p>
            <a:pPr lvl="2"/>
            <a:r>
              <a:rPr lang="en-US" altLang="ja-JP" dirty="0"/>
              <a:t>ST_2420847483_v.fits</a:t>
            </a:r>
          </a:p>
          <a:p>
            <a:pPr lvl="2"/>
            <a:r>
              <a:rPr lang="en-US" altLang="ja-JP" dirty="0"/>
              <a:t>ST_2422936417_v.fits</a:t>
            </a:r>
          </a:p>
          <a:p>
            <a:pPr lvl="1"/>
            <a:r>
              <a:rPr lang="en-US" altLang="ja-JP" dirty="0"/>
              <a:t>Consult FITS file header to know imaging epoch</a:t>
            </a:r>
          </a:p>
          <a:p>
            <a:pPr lvl="1"/>
            <a:r>
              <a:rPr lang="en-US" altLang="ja-JP" dirty="0"/>
              <a:t>Make both images with and without </a:t>
            </a:r>
            <a:r>
              <a:rPr lang="en-US" altLang="ja-JP" dirty="0" err="1"/>
              <a:t>lat</a:t>
            </a:r>
            <a:r>
              <a:rPr lang="en-US" altLang="ja-JP" dirty="0"/>
              <a:t>/</a:t>
            </a:r>
            <a:r>
              <a:rPr lang="en-US" altLang="ja-JP" dirty="0" err="1"/>
              <a:t>lon</a:t>
            </a:r>
            <a:r>
              <a:rPr lang="en-US" altLang="ja-JP" dirty="0"/>
              <a:t> grid</a:t>
            </a:r>
          </a:p>
          <a:p>
            <a:pPr lvl="1"/>
            <a:r>
              <a:rPr lang="en-US" altLang="ja-JP" dirty="0"/>
              <a:t>Make an additional image by simulating any other AMICA image in the Hayabusa data archive with full output option</a:t>
            </a:r>
          </a:p>
          <a:p>
            <a:pPr lvl="2"/>
            <a:r>
              <a:rPr lang="en-US" altLang="ja-JP" dirty="0" err="1"/>
              <a:t>Lat</a:t>
            </a:r>
            <a:r>
              <a:rPr lang="en-US" altLang="ja-JP" dirty="0"/>
              <a:t>/</a:t>
            </a:r>
            <a:r>
              <a:rPr lang="en-US" altLang="ja-JP" dirty="0" err="1"/>
              <a:t>lon</a:t>
            </a:r>
            <a:r>
              <a:rPr lang="en-US" altLang="ja-JP" dirty="0"/>
              <a:t> map, Illumination condition map, Geometry information map, and Distance map</a:t>
            </a:r>
          </a:p>
          <a:p>
            <a:r>
              <a:rPr lang="en-US" altLang="ja-JP" dirty="0"/>
              <a:t>Make 4-sided view images with with free VP mode</a:t>
            </a:r>
          </a:p>
          <a:p>
            <a:pPr lvl="1"/>
            <a:r>
              <a:rPr lang="en-US" altLang="ja-JP" dirty="0"/>
              <a:t>With </a:t>
            </a:r>
            <a:r>
              <a:rPr lang="en-US" altLang="ja-JP" dirty="0" err="1"/>
              <a:t>Lat</a:t>
            </a:r>
            <a:r>
              <a:rPr lang="en-US" altLang="ja-JP" dirty="0"/>
              <a:t>/</a:t>
            </a:r>
            <a:r>
              <a:rPr lang="en-US" altLang="ja-JP" dirty="0" err="1"/>
              <a:t>lon</a:t>
            </a:r>
            <a:r>
              <a:rPr lang="en-US" altLang="ja-JP" dirty="0"/>
              <a:t> grid</a:t>
            </a:r>
          </a:p>
          <a:p>
            <a:endParaRPr lang="en-US" altLang="ja-JP" dirty="0"/>
          </a:p>
          <a:p>
            <a:r>
              <a:rPr lang="en-US" altLang="ja-JP" dirty="0"/>
              <a:t>Optional exercise (not obligated)</a:t>
            </a:r>
          </a:p>
          <a:p>
            <a:pPr lvl="1"/>
            <a:r>
              <a:rPr lang="en-US" altLang="ja-JP" dirty="0"/>
              <a:t>Make a report if you find any possible and recommended improvements on </a:t>
            </a:r>
            <a:r>
              <a:rPr lang="en-US" altLang="ja-JP" dirty="0" err="1"/>
              <a:t>plate_renderer</a:t>
            </a:r>
            <a:endParaRPr lang="en-US" altLang="ja-JP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8BDF-15B6-9946-B150-E8A3F612B60A}" type="slidenum">
              <a:rPr lang="en-US" altLang="ja-JP" smtClean="0"/>
              <a:pPr/>
              <a:t>68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15202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 6</a:t>
            </a:r>
            <a:endParaRPr lang="ja-JP" altLang="en-US" dirty="0"/>
          </a:p>
        </p:txBody>
      </p:sp>
      <p:sp>
        <p:nvSpPr>
          <p:cNvPr id="56322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ja-JP" dirty="0" err="1"/>
              <a:t>plate_renderer</a:t>
            </a:r>
            <a:r>
              <a:rPr lang="ja-JP" altLang="en-US" dirty="0"/>
              <a:t>をコンパイルし，模擬画像を作成せよ</a:t>
            </a:r>
          </a:p>
          <a:p>
            <a:r>
              <a:rPr lang="ja-JP" altLang="en-US" dirty="0"/>
              <a:t>実データ参照モードで以下の画像（配布済み）を模擬</a:t>
            </a:r>
            <a:endParaRPr lang="en-US" altLang="ja-JP" dirty="0"/>
          </a:p>
          <a:p>
            <a:pPr lvl="2"/>
            <a:r>
              <a:rPr lang="en-US" altLang="ja-JP" dirty="0"/>
              <a:t>ST_2423247750_v.fits</a:t>
            </a:r>
          </a:p>
          <a:p>
            <a:pPr lvl="2"/>
            <a:r>
              <a:rPr lang="en-US" altLang="ja-JP" dirty="0"/>
              <a:t>ST_2482160259_v.fits</a:t>
            </a:r>
          </a:p>
          <a:p>
            <a:pPr lvl="2"/>
            <a:r>
              <a:rPr lang="en-US" altLang="ja-JP" dirty="0"/>
              <a:t>FITS</a:t>
            </a:r>
            <a:r>
              <a:rPr lang="ja-JP" altLang="en-US" dirty="0"/>
              <a:t>ヘッダを見て撮像時刻を確認し，設定すること</a:t>
            </a:r>
            <a:endParaRPr lang="en-US" altLang="ja-JP" dirty="0"/>
          </a:p>
          <a:p>
            <a:pPr lvl="1"/>
            <a:r>
              <a:rPr lang="ja-JP" altLang="en-US" dirty="0"/>
              <a:t>緯度経度グリッドを描画した場合としない場合を作成すること</a:t>
            </a:r>
            <a:endParaRPr lang="en-US" altLang="ja-JP" dirty="0"/>
          </a:p>
          <a:p>
            <a:pPr lvl="1"/>
            <a:r>
              <a:rPr lang="en-US" altLang="ja-JP" dirty="0"/>
              <a:t>Hayabusa data archive</a:t>
            </a:r>
            <a:r>
              <a:rPr lang="ja-JP" altLang="en-US" dirty="0"/>
              <a:t>から任意の画像</a:t>
            </a:r>
            <a:r>
              <a:rPr lang="en-US" altLang="ja-JP" dirty="0"/>
              <a:t>1</a:t>
            </a:r>
            <a:r>
              <a:rPr lang="ja-JP" altLang="en-US" dirty="0"/>
              <a:t>枚を選び，これに関する模擬画像を全てのデータ種を書き出すオプションで作成せよ</a:t>
            </a:r>
            <a:endParaRPr lang="en-US" altLang="ja-JP" dirty="0"/>
          </a:p>
          <a:p>
            <a:pPr lvl="2"/>
            <a:r>
              <a:rPr lang="ja-JP" altLang="en-US" dirty="0"/>
              <a:t>緯度経度マップ，日照条件マップ，幾何条件マップ，距離マップ</a:t>
            </a:r>
            <a:r>
              <a:rPr lang="en-US" altLang="ja-JP" dirty="0"/>
              <a:t>(p.20</a:t>
            </a:r>
            <a:r>
              <a:rPr lang="ja-JP" altLang="en-US" dirty="0"/>
              <a:t>参照）</a:t>
            </a:r>
            <a:endParaRPr lang="en-US" altLang="ja-JP" dirty="0"/>
          </a:p>
          <a:p>
            <a:r>
              <a:rPr lang="ja-JP" altLang="en-US" dirty="0"/>
              <a:t>自由視点モードで</a:t>
            </a:r>
            <a:r>
              <a:rPr lang="en-US" altLang="ja-JP" dirty="0"/>
              <a:t>4</a:t>
            </a:r>
            <a:r>
              <a:rPr lang="ja-JP" altLang="en-US" dirty="0"/>
              <a:t>面図を作成</a:t>
            </a:r>
            <a:endParaRPr lang="en-US" altLang="ja-JP" dirty="0"/>
          </a:p>
          <a:p>
            <a:pPr lvl="1"/>
            <a:r>
              <a:rPr lang="ja-JP" altLang="en-US" dirty="0"/>
              <a:t>緯度経度グリッドは描画する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選択課題：ソースコードを読み，もし改善点があれば提案すること</a:t>
            </a:r>
            <a:endParaRPr lang="en-US" altLang="ja-JP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A344-DE70-894F-B4B1-A668E2A04744}" type="slidenum">
              <a:rPr lang="en-US" altLang="ja-JP" smtClean="0"/>
              <a:pPr/>
              <a:t>69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9578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Spec.</a:t>
            </a:r>
            <a:br>
              <a:rPr lang="en-US" altLang="ja-JP" dirty="0"/>
            </a:br>
            <a:r>
              <a:rPr lang="en-US" altLang="ja-JP" dirty="0"/>
              <a:t>(Nakamura et al., 2001)</a:t>
            </a:r>
            <a:endParaRPr lang="ja-JP" altLang="en-US" dirty="0"/>
          </a:p>
        </p:txBody>
      </p:sp>
      <p:sp>
        <p:nvSpPr>
          <p:cNvPr id="22530" name="コンテンツ プレースホル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ja-JP"/>
              <a:t>FOV (field of view)</a:t>
            </a:r>
          </a:p>
          <a:p>
            <a:pPr lvl="1"/>
            <a:r>
              <a:rPr lang="en-US" altLang="ja-JP"/>
              <a:t> 5.7 x 5.7 deg</a:t>
            </a:r>
          </a:p>
          <a:p>
            <a:r>
              <a:rPr lang="ja-JP" altLang="en-US"/>
              <a:t>焦点距離</a:t>
            </a:r>
            <a:endParaRPr lang="en-US" altLang="ja-JP"/>
          </a:p>
          <a:p>
            <a:pPr lvl="1"/>
            <a:r>
              <a:rPr lang="ja-JP" altLang="en-US"/>
              <a:t>仕様値</a:t>
            </a:r>
            <a:r>
              <a:rPr lang="en-US" altLang="ja-JP"/>
              <a:t>: 120 mm</a:t>
            </a:r>
          </a:p>
          <a:p>
            <a:pPr lvl="1"/>
            <a:r>
              <a:rPr lang="ja-JP" altLang="en-US"/>
              <a:t>実測値</a:t>
            </a:r>
            <a:r>
              <a:rPr lang="en-US" altLang="ja-JP"/>
              <a:t>: 120.8 mm</a:t>
            </a:r>
          </a:p>
          <a:p>
            <a:pPr lvl="2"/>
            <a:r>
              <a:rPr lang="ja-JP" altLang="en-US"/>
              <a:t>恒星観測による測定値，</a:t>
            </a:r>
            <a:r>
              <a:rPr lang="en-US" altLang="ja-JP"/>
              <a:t>amica31.ti</a:t>
            </a:r>
            <a:r>
              <a:rPr lang="ja-JP" altLang="en-US"/>
              <a:t>参照</a:t>
            </a:r>
            <a:endParaRPr lang="en-US" altLang="ja-JP"/>
          </a:p>
          <a:p>
            <a:r>
              <a:rPr lang="ja-JP" altLang="en-US"/>
              <a:t>検出器</a:t>
            </a:r>
            <a:endParaRPr lang="en-US" altLang="ja-JP"/>
          </a:p>
          <a:p>
            <a:pPr lvl="1"/>
            <a:r>
              <a:rPr lang="en-US" altLang="ja-JP"/>
              <a:t>1024 x 1024 pixel (</a:t>
            </a:r>
            <a:r>
              <a:rPr lang="ja-JP" altLang="en-US"/>
              <a:t>使用領域</a:t>
            </a:r>
            <a:r>
              <a:rPr lang="en-US" altLang="ja-JP"/>
              <a:t>: 1024 x 1000</a:t>
            </a:r>
            <a:r>
              <a:rPr lang="ja-JP" altLang="en-US"/>
              <a:t>）</a:t>
            </a:r>
            <a:endParaRPr lang="en-US" altLang="ja-JP"/>
          </a:p>
          <a:p>
            <a:pPr lvl="1"/>
            <a:r>
              <a:rPr lang="en-US" altLang="ja-JP"/>
              <a:t>pixel size: </a:t>
            </a:r>
            <a:r>
              <a:rPr lang="ja-JP"/>
              <a:t>12</a:t>
            </a:r>
            <a:r>
              <a:rPr lang="en-US" altLang="ja-JP"/>
              <a:t> x 12 µm</a:t>
            </a:r>
          </a:p>
          <a:p>
            <a:r>
              <a:rPr lang="en-US" altLang="ja-JP"/>
              <a:t>IFOV (Instantaneous FOV)</a:t>
            </a:r>
          </a:p>
          <a:p>
            <a:pPr lvl="1"/>
            <a:r>
              <a:rPr lang="en-US" altLang="ja-JP"/>
              <a:t>~20 arcsec</a:t>
            </a:r>
          </a:p>
        </p:txBody>
      </p:sp>
      <p:sp>
        <p:nvSpPr>
          <p:cNvPr id="22531" name="コンテンツ プレースホルダ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ja-JP" altLang="en-US"/>
              <a:t>分解能</a:t>
            </a:r>
            <a:endParaRPr lang="en-US" altLang="ja-JP"/>
          </a:p>
          <a:p>
            <a:pPr lvl="1"/>
            <a:r>
              <a:rPr lang="en-US" altLang="ja-JP"/>
              <a:t>1 m/pixel@10 km</a:t>
            </a:r>
          </a:p>
          <a:p>
            <a:pPr lvl="1"/>
            <a:r>
              <a:rPr lang="en-US" altLang="ja-JP"/>
              <a:t>50 mm/pixel@500 m</a:t>
            </a:r>
          </a:p>
          <a:p>
            <a:r>
              <a:rPr lang="ja-JP" altLang="en-US"/>
              <a:t>ビット分解能</a:t>
            </a:r>
            <a:r>
              <a:rPr lang="en-US" altLang="ja-JP"/>
              <a:t>: 12 bit</a:t>
            </a:r>
          </a:p>
          <a:p>
            <a:r>
              <a:rPr lang="ja-JP" altLang="en-US"/>
              <a:t>機上データ処理</a:t>
            </a:r>
            <a:endParaRPr lang="en-US" altLang="ja-JP"/>
          </a:p>
          <a:p>
            <a:pPr lvl="1"/>
            <a:r>
              <a:rPr lang="ja-JP" altLang="en-US"/>
              <a:t>スミア</a:t>
            </a:r>
            <a:r>
              <a:rPr lang="en-US" altLang="ja-JP"/>
              <a:t> (smear) </a:t>
            </a:r>
            <a:r>
              <a:rPr lang="ja-JP" altLang="en-US"/>
              <a:t>補正</a:t>
            </a:r>
            <a:endParaRPr lang="en-US" altLang="ja-JP"/>
          </a:p>
          <a:p>
            <a:pPr lvl="1"/>
            <a:r>
              <a:rPr lang="en-US" altLang="ja-JP"/>
              <a:t>JPEG</a:t>
            </a:r>
            <a:r>
              <a:rPr lang="ja-JP" altLang="en-US"/>
              <a:t>非可逆圧縮</a:t>
            </a:r>
            <a:endParaRPr lang="en-US" altLang="ja-JP"/>
          </a:p>
          <a:p>
            <a:pPr lvl="2"/>
            <a:r>
              <a:rPr lang="en-US" altLang="ja-JP"/>
              <a:t>8 bit</a:t>
            </a:r>
            <a:r>
              <a:rPr lang="ja-JP" altLang="en-US"/>
              <a:t>化</a:t>
            </a:r>
            <a:endParaRPr lang="en-US" altLang="ja-JP"/>
          </a:p>
          <a:p>
            <a:pPr lvl="2"/>
            <a:r>
              <a:rPr lang="ja-JP" altLang="en-US"/>
              <a:t>主に</a:t>
            </a:r>
            <a:r>
              <a:rPr lang="en-US" altLang="ja-JP"/>
              <a:t>v-band</a:t>
            </a:r>
            <a:r>
              <a:rPr lang="ja-JP" altLang="en-US"/>
              <a:t>データ</a:t>
            </a:r>
            <a:endParaRPr lang="en-US" altLang="ja-JP"/>
          </a:p>
          <a:p>
            <a:pPr lvl="1"/>
            <a:r>
              <a:rPr lang="ja-JP" altLang="en-US"/>
              <a:t>可逆圧縮</a:t>
            </a:r>
            <a:endParaRPr lang="en-US" altLang="ja-JP"/>
          </a:p>
          <a:p>
            <a:pPr lvl="2"/>
            <a:r>
              <a:rPr lang="ja-JP" altLang="en-US"/>
              <a:t>主にマルチバンドデータ</a:t>
            </a:r>
            <a:endParaRPr lang="en-US" altLang="ja-JP"/>
          </a:p>
          <a:p>
            <a:pPr lvl="2"/>
            <a:r>
              <a:rPr lang="ja-JP" altLang="en-US"/>
              <a:t>ビニングとセット</a:t>
            </a:r>
            <a:endParaRPr lang="en-US" altLang="ja-JP"/>
          </a:p>
          <a:p>
            <a:pPr lvl="1"/>
            <a:r>
              <a:rPr lang="ja-JP" altLang="en-US"/>
              <a:t>ビニング</a:t>
            </a:r>
            <a:r>
              <a:rPr lang="en-US" altLang="ja-JP"/>
              <a:t> (binning) </a:t>
            </a:r>
            <a:r>
              <a:rPr lang="ja-JP" altLang="en-US"/>
              <a:t>処理</a:t>
            </a:r>
            <a:endParaRPr lang="en-US" altLang="ja-JP"/>
          </a:p>
          <a:p>
            <a:pPr lvl="2"/>
            <a:r>
              <a:rPr lang="en-US" altLang="ja-JP"/>
              <a:t>2x2, 4x4…</a:t>
            </a:r>
          </a:p>
          <a:p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A388-59A4-8B43-A120-5404EF146318}" type="slidenum">
              <a:rPr lang="en-US" altLang="ja-JP" smtClean="0"/>
              <a:pPr/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116205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メイリオ" charset="0"/>
                <a:ea typeface="メイリオ" charset="0"/>
                <a:cs typeface="メイリオ" charset="0"/>
              </a:rPr>
              <a:t>Submit exercise results</a:t>
            </a:r>
            <a:br>
              <a:rPr lang="en-US" altLang="ja-JP" dirty="0">
                <a:latin typeface="メイリオ" charset="0"/>
                <a:ea typeface="メイリオ" charset="0"/>
                <a:cs typeface="メイリオ" charset="0"/>
              </a:rPr>
            </a:br>
            <a:r>
              <a:rPr lang="ja-JP" altLang="en-US" dirty="0">
                <a:latin typeface="メイリオ" charset="0"/>
                <a:ea typeface="メイリオ" charset="0"/>
                <a:cs typeface="メイリオ" charset="0"/>
              </a:rPr>
              <a:t>演習課題提出</a:t>
            </a:r>
          </a:p>
        </p:txBody>
      </p:sp>
      <p:sp>
        <p:nvSpPr>
          <p:cNvPr id="62466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ja-JP" dirty="0">
                <a:latin typeface="メイリオ" charset="0"/>
                <a:ea typeface="メイリオ" charset="0"/>
                <a:cs typeface="メイリオ" charset="0"/>
              </a:rPr>
              <a:t>Summarize in a report, and send it to me via e-mail</a:t>
            </a:r>
          </a:p>
          <a:p>
            <a:pPr lvl="1"/>
            <a:r>
              <a:rPr lang="en-US" altLang="ja-JP" dirty="0">
                <a:latin typeface="メイリオ" charset="0"/>
                <a:ea typeface="メイリオ" charset="0"/>
                <a:cs typeface="メイリオ" charset="0"/>
              </a:rPr>
              <a:t>Format: Any major file format is acceptable</a:t>
            </a:r>
          </a:p>
          <a:p>
            <a:pPr lvl="1"/>
            <a:r>
              <a:rPr lang="en-US" altLang="ja-JP" dirty="0">
                <a:latin typeface="メイリオ" charset="0"/>
                <a:ea typeface="メイリオ" charset="0"/>
                <a:cs typeface="メイリオ" charset="0"/>
              </a:rPr>
              <a:t>Filename</a:t>
            </a:r>
          </a:p>
          <a:p>
            <a:pPr lvl="2"/>
            <a:r>
              <a:rPr lang="en-US" altLang="ja-JP" dirty="0">
                <a:latin typeface="メイリオ" charset="0"/>
                <a:ea typeface="メイリオ" charset="0"/>
                <a:cs typeface="メイリオ" charset="0"/>
              </a:rPr>
              <a:t>m5xxxxxx_ITC09_Ex06.pdf (if your file is PDF)</a:t>
            </a:r>
          </a:p>
          <a:p>
            <a:pPr lvl="1"/>
            <a:r>
              <a:rPr lang="en-US" altLang="ja-JP" dirty="0">
                <a:latin typeface="メイリオ" charset="0"/>
                <a:ea typeface="メイリオ" charset="0"/>
                <a:cs typeface="メイリオ" charset="0"/>
              </a:rPr>
              <a:t>Due date:___</a:t>
            </a:r>
          </a:p>
          <a:p>
            <a:r>
              <a:rPr lang="ja-JP" altLang="en-US" dirty="0">
                <a:latin typeface="メイリオ" charset="0"/>
                <a:ea typeface="メイリオ" charset="0"/>
                <a:cs typeface="メイリオ" charset="0"/>
              </a:rPr>
              <a:t>結果をレポートにまとめ，</a:t>
            </a:r>
            <a:r>
              <a:rPr lang="en-US" altLang="ja-JP" dirty="0">
                <a:latin typeface="メイリオ" charset="0"/>
                <a:ea typeface="メイリオ" charset="0"/>
                <a:cs typeface="メイリオ" charset="0"/>
              </a:rPr>
              <a:t>e-mail</a:t>
            </a:r>
            <a:r>
              <a:rPr lang="ja-JP" altLang="en-US" dirty="0">
                <a:latin typeface="メイリオ" charset="0"/>
                <a:ea typeface="メイリオ" charset="0"/>
                <a:cs typeface="メイリオ" charset="0"/>
              </a:rPr>
              <a:t>で提出のこと</a:t>
            </a:r>
            <a:endParaRPr lang="en-US" altLang="ja-JP" dirty="0">
              <a:latin typeface="メイリオ" charset="0"/>
              <a:ea typeface="メイリオ" charset="0"/>
              <a:cs typeface="メイリオ" charset="0"/>
            </a:endParaRPr>
          </a:p>
          <a:p>
            <a:pPr lvl="1"/>
            <a:r>
              <a:rPr lang="ja-JP" altLang="en-US" dirty="0">
                <a:latin typeface="メイリオ" charset="0"/>
                <a:ea typeface="メイリオ" charset="0"/>
                <a:cs typeface="メイリオ" charset="0"/>
              </a:rPr>
              <a:t>様式，ファイルフォーマット：任意</a:t>
            </a:r>
            <a:endParaRPr lang="en-US" altLang="ja-JP" dirty="0">
              <a:latin typeface="メイリオ" charset="0"/>
              <a:ea typeface="メイリオ" charset="0"/>
              <a:cs typeface="メイリオ" charset="0"/>
            </a:endParaRPr>
          </a:p>
          <a:p>
            <a:pPr lvl="1"/>
            <a:r>
              <a:rPr lang="ja-JP" altLang="en-US" dirty="0">
                <a:latin typeface="メイリオ" charset="0"/>
                <a:ea typeface="メイリオ" charset="0"/>
                <a:cs typeface="メイリオ" charset="0"/>
              </a:rPr>
              <a:t>ファイル名</a:t>
            </a:r>
            <a:endParaRPr lang="en-US" altLang="ja-JP" dirty="0">
              <a:latin typeface="メイリオ" charset="0"/>
              <a:ea typeface="メイリオ" charset="0"/>
              <a:cs typeface="メイリオ" charset="0"/>
            </a:endParaRPr>
          </a:p>
          <a:p>
            <a:pPr lvl="2"/>
            <a:r>
              <a:rPr lang="en-US" altLang="ja-JP" dirty="0">
                <a:latin typeface="メイリオ" charset="0"/>
                <a:ea typeface="メイリオ" charset="0"/>
                <a:cs typeface="メイリオ" charset="0"/>
              </a:rPr>
              <a:t>m5xxxxxx_ITC09_Ex06.pdf (PDF</a:t>
            </a:r>
            <a:r>
              <a:rPr lang="ja-JP" altLang="en-US" dirty="0">
                <a:latin typeface="メイリオ" charset="0"/>
                <a:ea typeface="メイリオ" charset="0"/>
                <a:cs typeface="メイリオ" charset="0"/>
              </a:rPr>
              <a:t>の場合</a:t>
            </a:r>
            <a:r>
              <a:rPr lang="en-US" altLang="ja-JP" dirty="0">
                <a:latin typeface="メイリオ" charset="0"/>
                <a:ea typeface="メイリオ" charset="0"/>
                <a:cs typeface="メイリオ" charset="0"/>
              </a:rPr>
              <a:t>)</a:t>
            </a:r>
          </a:p>
          <a:p>
            <a:pPr lvl="1"/>
            <a:r>
              <a:rPr lang="ja-JP" altLang="en-US" dirty="0">
                <a:latin typeface="メイリオ" charset="0"/>
                <a:ea typeface="メイリオ" charset="0"/>
                <a:cs typeface="メイリオ" charset="0"/>
              </a:rPr>
              <a:t>締め切り：</a:t>
            </a:r>
            <a:r>
              <a:rPr lang="en-US" altLang="ja-JP" dirty="0">
                <a:latin typeface="メイリオ" charset="0"/>
                <a:ea typeface="メイリオ" charset="0"/>
                <a:cs typeface="メイリオ" charset="0"/>
              </a:rPr>
              <a:t>___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FEE2E2-4812-D244-AC09-274C85F3CA45}" type="slidenum">
              <a:rPr lang="en-US" altLang="ja-JP"/>
              <a:pPr>
                <a:defRPr/>
              </a:pPr>
              <a:t>70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57135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63"/>
          <a:stretch>
            <a:fillRect/>
          </a:stretch>
        </p:blipFill>
        <p:spPr bwMode="auto">
          <a:xfrm>
            <a:off x="0" y="2616200"/>
            <a:ext cx="9144000" cy="424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/>
              <a:t>Hayabusa project </a:t>
            </a:r>
            <a:br>
              <a:rPr lang="en-US" altLang="ja-JP"/>
            </a:br>
            <a:r>
              <a:rPr lang="en-US" altLang="ja-JP"/>
              <a:t>Science data archive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darts.isas.jaxa.jp</a:t>
            </a:r>
            <a:r>
              <a:rPr lang="en-US" altLang="ja-JP" dirty="0"/>
              <a:t>/planet/project/</a:t>
            </a:r>
            <a:r>
              <a:rPr lang="en-US" altLang="ja-JP" dirty="0" err="1"/>
              <a:t>hayabusa</a:t>
            </a:r>
            <a:r>
              <a:rPr lang="en-US" altLang="ja-JP" dirty="0"/>
              <a:t>/</a:t>
            </a:r>
            <a:r>
              <a:rPr lang="en-US" altLang="ja-JP" dirty="0" err="1"/>
              <a:t>index.html</a:t>
            </a:r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8BDF-15B6-9946-B150-E8A3F612B60A}" type="slidenum">
              <a:rPr lang="en-US" altLang="ja-JP" smtClean="0"/>
              <a:pPr/>
              <a:t>8</a:t>
            </a:fld>
            <a:endParaRPr lang="en-US" altLang="ja-JP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63"/>
          <a:stretch>
            <a:fillRect/>
          </a:stretch>
        </p:blipFill>
        <p:spPr bwMode="auto">
          <a:xfrm>
            <a:off x="0" y="2616200"/>
            <a:ext cx="9144000" cy="424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Hayabusa project </a:t>
            </a:r>
            <a:br>
              <a:rPr lang="en-US" altLang="ja-JP" dirty="0"/>
            </a:br>
            <a:r>
              <a:rPr lang="en-US" altLang="ja-JP" dirty="0"/>
              <a:t>Science data archive</a:t>
            </a:r>
            <a:endParaRPr lang="ja-JP" altLang="en-US" dirty="0"/>
          </a:p>
        </p:txBody>
      </p:sp>
      <p:sp>
        <p:nvSpPr>
          <p:cNvPr id="2560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darts.isas.jaxa.jp</a:t>
            </a:r>
            <a:r>
              <a:rPr lang="en-US" altLang="ja-JP" dirty="0"/>
              <a:t>/planet/project/</a:t>
            </a:r>
            <a:r>
              <a:rPr lang="en-US" altLang="ja-JP" dirty="0" err="1"/>
              <a:t>hayabusa</a:t>
            </a:r>
            <a:r>
              <a:rPr lang="en-US" altLang="ja-JP" dirty="0"/>
              <a:t>/</a:t>
            </a:r>
            <a:r>
              <a:rPr lang="en-US" altLang="ja-JP" dirty="0" err="1"/>
              <a:t>index.html.ja</a:t>
            </a:r>
            <a:endParaRPr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A344-DE70-894F-B4B1-A668E2A04744}" type="slidenum">
              <a:rPr lang="en-US" altLang="ja-JP" smtClean="0"/>
              <a:pPr/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83072137"/>
      </p:ext>
    </p:extLst>
  </p:cSld>
  <p:clrMapOvr>
    <a:masterClrMapping/>
  </p:clrMapOvr>
</p:sld>
</file>

<file path=ppt/theme/theme1.xml><?xml version="1.0" encoding="utf-8"?>
<a:theme xmlns:a="http://schemas.openxmlformats.org/drawingml/2006/main" name="メイリオシンプル_Bol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dirty="0" err="1" smtClean="0">
            <a:latin typeface="メイリオ"/>
            <a:ea typeface="メイリオ"/>
            <a:cs typeface="メイリオ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メイリオシンプル_Bold.thmx</Template>
  <TotalTime>11293</TotalTime>
  <Words>4536</Words>
  <Application>Microsoft Macintosh PowerPoint</Application>
  <PresentationFormat>画面に合わせる (4:3)</PresentationFormat>
  <Paragraphs>667</Paragraphs>
  <Slides>70</Slides>
  <Notes>0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70</vt:i4>
      </vt:variant>
    </vt:vector>
  </HeadingPairs>
  <TitlesOfParts>
    <vt:vector size="77" baseType="lpstr">
      <vt:lpstr>ＭＳ Ｐゴシック</vt:lpstr>
      <vt:lpstr>Osaka</vt:lpstr>
      <vt:lpstr>ヒラギノ角ゴ Pro W6</vt:lpstr>
      <vt:lpstr>メイリオ</vt:lpstr>
      <vt:lpstr>Arial</vt:lpstr>
      <vt:lpstr>Calibri</vt:lpstr>
      <vt:lpstr>メイリオシンプル_Bold</vt:lpstr>
      <vt:lpstr>ITC09 Fundamental Data Analysis in Lunar and Planetary Explorations  SPICE toolkit tutorial part 5 plate_renderer with DSKsubsystem</vt:lpstr>
      <vt:lpstr>What SPICE can do? plate_renderer</vt:lpstr>
      <vt:lpstr>SPICEの活用例: plate_renderer</vt:lpstr>
      <vt:lpstr>AMICA Asteroid Multiband Imaging Camera</vt:lpstr>
      <vt:lpstr>AMICA Asteroid Multiband Imaging Camera</vt:lpstr>
      <vt:lpstr>Spec.  (Nakamura et al., 2001)</vt:lpstr>
      <vt:lpstr>Spec. (Nakamura et al., 2001)</vt:lpstr>
      <vt:lpstr>Hayabusa project  Science data archive</vt:lpstr>
      <vt:lpstr>Hayabusa project  Science data archive</vt:lpstr>
      <vt:lpstr>AMICA images at HAYABUSA Project Science Data Archive</vt:lpstr>
      <vt:lpstr>AMICA images at HAYABUSA Project Science Data Archive</vt:lpstr>
      <vt:lpstr>FITS image format http://fits.gsfc.nasa.gov/</vt:lpstr>
      <vt:lpstr>ds9:standard viewer for FITS images</vt:lpstr>
      <vt:lpstr>ds9によるAMICA画像の閲覧</vt:lpstr>
      <vt:lpstr>Sea Otter Itokawa by N. Hirata</vt:lpstr>
      <vt:lpstr>ラッコのいとちゃん by N. Hirata</vt:lpstr>
      <vt:lpstr>Filename format and FITS headers</vt:lpstr>
      <vt:lpstr>ファイル名とヘッダの読み方</vt:lpstr>
      <vt:lpstr>ds9 TIPS</vt:lpstr>
      <vt:lpstr>ds9 TIPS</vt:lpstr>
      <vt:lpstr>Information required at analyses of image data</vt:lpstr>
      <vt:lpstr>画像解析に必要な情報</vt:lpstr>
      <vt:lpstr>Apparent geometry, size and actual size</vt:lpstr>
      <vt:lpstr>見かけサイズと実際のサイズ</vt:lpstr>
      <vt:lpstr>Definitions</vt:lpstr>
      <vt:lpstr>定義</vt:lpstr>
      <vt:lpstr>plate_renderer</vt:lpstr>
      <vt:lpstr>plate_renderer</vt:lpstr>
      <vt:lpstr>Outputs of plate_renderer</vt:lpstr>
      <vt:lpstr>Example:  Hayabusa’s point of view movie</vt:lpstr>
      <vt:lpstr>応用例：はやぶさ視点ムービー</vt:lpstr>
      <vt:lpstr>Reaction Wheel</vt:lpstr>
      <vt:lpstr>Reaction Wheel</vt:lpstr>
      <vt:lpstr>4-sided view of Itokawa: with a free viewpoint mode</vt:lpstr>
      <vt:lpstr>応用例：Itokawa四面図 自由視点モード</vt:lpstr>
      <vt:lpstr>Example of application</vt:lpstr>
      <vt:lpstr>応用例</vt:lpstr>
      <vt:lpstr>DSK subsystem/toolkit</vt:lpstr>
      <vt:lpstr>DSK: digital shape kernel</vt:lpstr>
      <vt:lpstr>DSK: digital shape kernel</vt:lpstr>
      <vt:lpstr>Major APIs in DSK subsystem</vt:lpstr>
      <vt:lpstr>DSK subsystemの主なAPI</vt:lpstr>
      <vt:lpstr>CFITSIO</vt:lpstr>
      <vt:lpstr>CFITSIO</vt:lpstr>
      <vt:lpstr>How to compile plate_renderer</vt:lpstr>
      <vt:lpstr>コンパイル</vt:lpstr>
      <vt:lpstr>DSK files of Itokawa</vt:lpstr>
      <vt:lpstr>How to use</vt:lpstr>
      <vt:lpstr>使い方</vt:lpstr>
      <vt:lpstr>Example/使用例</vt:lpstr>
      <vt:lpstr>Command line options コマンドラインオプション</vt:lpstr>
      <vt:lpstr>Command line options (cont.)</vt:lpstr>
      <vt:lpstr>Example/使用例</vt:lpstr>
      <vt:lpstr>How to work</vt:lpstr>
      <vt:lpstr>仕組み</vt:lpstr>
      <vt:lpstr>User defined functions </vt:lpstr>
      <vt:lpstr>定義済み関数</vt:lpstr>
      <vt:lpstr>Used functions (CSPICE)</vt:lpstr>
      <vt:lpstr>主要関数 (CSPICE)</vt:lpstr>
      <vt:lpstr>Used functions (dsk subsystem)</vt:lpstr>
      <vt:lpstr>主要関数 (dsk subsystem)</vt:lpstr>
      <vt:lpstr>Used functions (CSPICE, cont.)</vt:lpstr>
      <vt:lpstr>主要関数（CSPICE続き）</vt:lpstr>
      <vt:lpstr>Used functions (CFITSIO)</vt:lpstr>
      <vt:lpstr>主要関数 (CFITSIO)</vt:lpstr>
      <vt:lpstr>Used functions</vt:lpstr>
      <vt:lpstr>主要関数（その他）</vt:lpstr>
      <vt:lpstr>Exercise 6</vt:lpstr>
      <vt:lpstr>課題 6</vt:lpstr>
      <vt:lpstr>Submit exercise results 演習課題提出</vt:lpstr>
    </vt:vector>
  </TitlesOfParts>
  <Company>Hirata Naru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リモートセンシングデータの解析</dc:title>
  <dc:creator>Hirata Naru</dc:creator>
  <cp:lastModifiedBy>Naru Hirata</cp:lastModifiedBy>
  <cp:revision>553</cp:revision>
  <cp:lastPrinted>2009-03-10T22:24:26Z</cp:lastPrinted>
  <dcterms:created xsi:type="dcterms:W3CDTF">2010-05-01T06:09:36Z</dcterms:created>
  <dcterms:modified xsi:type="dcterms:W3CDTF">2019-07-12T00:02:24Z</dcterms:modified>
</cp:coreProperties>
</file>